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8" r:id="rId1"/>
  </p:sldMasterIdLst>
  <p:notesMasterIdLst>
    <p:notesMasterId r:id="rId19"/>
  </p:notesMasterIdLst>
  <p:handoutMasterIdLst>
    <p:handoutMasterId r:id="rId20"/>
  </p:handoutMasterIdLst>
  <p:sldIdLst>
    <p:sldId id="405" r:id="rId2"/>
    <p:sldId id="349" r:id="rId3"/>
    <p:sldId id="411" r:id="rId4"/>
    <p:sldId id="707" r:id="rId5"/>
    <p:sldId id="1259" r:id="rId6"/>
    <p:sldId id="695" r:id="rId7"/>
    <p:sldId id="708" r:id="rId8"/>
    <p:sldId id="419" r:id="rId9"/>
    <p:sldId id="724" r:id="rId10"/>
    <p:sldId id="725" r:id="rId11"/>
    <p:sldId id="559" r:id="rId12"/>
    <p:sldId id="561" r:id="rId13"/>
    <p:sldId id="727" r:id="rId14"/>
    <p:sldId id="726" r:id="rId15"/>
    <p:sldId id="453" r:id="rId16"/>
    <p:sldId id="393" r:id="rId17"/>
    <p:sldId id="39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7" userDrawn="1">
          <p15:clr>
            <a:srgbClr val="A4A3A4"/>
          </p15:clr>
        </p15:guide>
        <p15:guide id="2" pos="333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用户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1F00"/>
    <a:srgbClr val="3B3838"/>
    <a:srgbClr val="20517C"/>
    <a:srgbClr val="D9D9D9"/>
    <a:srgbClr val="147E9F"/>
    <a:srgbClr val="F0F0F0"/>
    <a:srgbClr val="157E9F"/>
    <a:srgbClr val="34A0D2"/>
    <a:srgbClr val="E7E7E7"/>
    <a:srgbClr val="80AB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884" autoAdjust="0"/>
    <p:restoredTop sz="69168" autoAdjust="0"/>
  </p:normalViewPr>
  <p:slideViewPr>
    <p:cSldViewPr snapToGrid="0">
      <p:cViewPr varScale="1">
        <p:scale>
          <a:sx n="66" d="100"/>
          <a:sy n="66" d="100"/>
        </p:scale>
        <p:origin x="84" y="354"/>
      </p:cViewPr>
      <p:guideLst>
        <p:guide orient="horz" pos="2297"/>
        <p:guide pos="33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3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44BAF-35BC-9149-BF5E-B21ED426B714}" type="datetimeFigureOut">
              <a:rPr kumimoji="1" lang="zh-CN" altLang="en-US" smtClean="0"/>
              <a:t>2021/4/28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59D6C3-9DD3-FF45-A4E3-2C9703EA5A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E46AAF-12A8-4624-8EDF-DCD94EB31EC8}" type="datetimeFigureOut">
              <a:rPr lang="zh-CN" altLang="en-US" smtClean="0"/>
              <a:t>2021/4/28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101410-6C15-4D5A-8C58-45F0BF9724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377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4188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11709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我将从：研究背景、研究过程与方法、研究成果展示、论文总结等，四各方面进行阐述。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>
                <a:solidFill>
                  <a:srgbClr val="40404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lang="en-US" altLang="zh-CN" sz="1000" kern="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1F15AB-F315-402C-8712-12F43ACD40A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3422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A06FD-58A4-F243-AE89-8FCC8FAC7F7F}" type="datetime1">
              <a:rPr lang="zh-CN" altLang="en-US" smtClean="0"/>
              <a:t>2021/4/28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428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51217-053A-9141-B107-7CAB5FDDB5D7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321648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51217-053A-9141-B107-7CAB5FDDB5D7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07074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90702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垂直排列标题与&#10;文本">
    <p:bg>
      <p:bgPr>
        <a:solidFill>
          <a:srgbClr val="2051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30" y="1905003"/>
            <a:ext cx="2072713" cy="2198915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5511800" y="2122714"/>
            <a:ext cx="464456" cy="1872344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cxnSp>
        <p:nvCxnSpPr>
          <p:cNvPr id="5" name="直线连接符 4"/>
          <p:cNvCxnSpPr/>
          <p:nvPr userDrawn="1"/>
        </p:nvCxnSpPr>
        <p:spPr>
          <a:xfrm>
            <a:off x="5511801" y="2275113"/>
            <a:ext cx="3" cy="15022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6272740" y="2714803"/>
            <a:ext cx="4090888" cy="67935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段落标题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5648657" y="2752903"/>
            <a:ext cx="781184" cy="60678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0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1.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33614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0A683-FEB4-634A-AB60-1704A6FDD82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圆角矩形 6"/>
          <p:cNvSpPr/>
          <p:nvPr userDrawn="1"/>
        </p:nvSpPr>
        <p:spPr>
          <a:xfrm rot="10800000" flipV="1">
            <a:off x="-5664" y="266381"/>
            <a:ext cx="803951" cy="69102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100" dirty="0"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8" name="圆角矩形 7"/>
          <p:cNvSpPr/>
          <p:nvPr userDrawn="1"/>
        </p:nvSpPr>
        <p:spPr>
          <a:xfrm rot="10800000" flipV="1">
            <a:off x="1054320" y="271370"/>
            <a:ext cx="11137677" cy="68603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700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2419" y="306438"/>
            <a:ext cx="775868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P1</a:t>
            </a:r>
            <a:endParaRPr lang="zh-CN" altLang="en-US" dirty="0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286962" y="306437"/>
            <a:ext cx="1075264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1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标题</a:t>
            </a:r>
          </a:p>
        </p:txBody>
      </p:sp>
      <p:grpSp>
        <p:nvGrpSpPr>
          <p:cNvPr id="13" name="组 12"/>
          <p:cNvGrpSpPr/>
          <p:nvPr userDrawn="1"/>
        </p:nvGrpSpPr>
        <p:grpSpPr>
          <a:xfrm>
            <a:off x="11117945" y="237358"/>
            <a:ext cx="842091" cy="735098"/>
            <a:chOff x="11454105" y="237359"/>
            <a:chExt cx="549472" cy="499784"/>
          </a:xfrm>
        </p:grpSpPr>
        <p:sp>
          <p:nvSpPr>
            <p:cNvPr id="14" name="圆角矩形 13"/>
            <p:cNvSpPr/>
            <p:nvPr/>
          </p:nvSpPr>
          <p:spPr>
            <a:xfrm rot="16200000" flipV="1">
              <a:off x="11478949" y="212515"/>
              <a:ext cx="499784" cy="549472"/>
            </a:xfrm>
            <a:prstGeom prst="roundRect">
              <a:avLst>
                <a:gd name="adj" fmla="val 5039"/>
              </a:avLst>
            </a:prstGeom>
            <a:solidFill>
              <a:srgbClr val="20517C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5" name="Freeform 96"/>
            <p:cNvSpPr/>
            <p:nvPr/>
          </p:nvSpPr>
          <p:spPr bwMode="auto">
            <a:xfrm>
              <a:off x="11559368" y="359659"/>
              <a:ext cx="280590" cy="270687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rgbClr val="AD1C2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73605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69470-A290-AA41-B753-456F266BB3D2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圆角矩形 6"/>
          <p:cNvSpPr/>
          <p:nvPr userDrawn="1"/>
        </p:nvSpPr>
        <p:spPr>
          <a:xfrm rot="10800000" flipV="1">
            <a:off x="-5664" y="266381"/>
            <a:ext cx="803951" cy="69102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100" dirty="0"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8" name="圆角矩形 7"/>
          <p:cNvSpPr/>
          <p:nvPr userDrawn="1"/>
        </p:nvSpPr>
        <p:spPr>
          <a:xfrm rot="10800000" flipV="1">
            <a:off x="1054320" y="271370"/>
            <a:ext cx="11137677" cy="68603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700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2419" y="306438"/>
            <a:ext cx="775868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P1</a:t>
            </a:r>
            <a:endParaRPr lang="zh-CN" altLang="en-US" dirty="0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286962" y="306437"/>
            <a:ext cx="1075264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1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标题</a:t>
            </a:r>
          </a:p>
        </p:txBody>
      </p:sp>
      <p:grpSp>
        <p:nvGrpSpPr>
          <p:cNvPr id="13" name="组 12"/>
          <p:cNvGrpSpPr/>
          <p:nvPr userDrawn="1"/>
        </p:nvGrpSpPr>
        <p:grpSpPr>
          <a:xfrm>
            <a:off x="11117945" y="237358"/>
            <a:ext cx="842091" cy="735098"/>
            <a:chOff x="11454105" y="237359"/>
            <a:chExt cx="549472" cy="499784"/>
          </a:xfrm>
        </p:grpSpPr>
        <p:sp>
          <p:nvSpPr>
            <p:cNvPr id="14" name="圆角矩形 13"/>
            <p:cNvSpPr/>
            <p:nvPr/>
          </p:nvSpPr>
          <p:spPr>
            <a:xfrm rot="16200000" flipV="1">
              <a:off x="11478949" y="212515"/>
              <a:ext cx="499784" cy="549472"/>
            </a:xfrm>
            <a:prstGeom prst="roundRect">
              <a:avLst>
                <a:gd name="adj" fmla="val 5039"/>
              </a:avLst>
            </a:prstGeom>
            <a:solidFill>
              <a:srgbClr val="20517C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5" name="Freeform 96"/>
            <p:cNvSpPr/>
            <p:nvPr/>
          </p:nvSpPr>
          <p:spPr bwMode="auto">
            <a:xfrm>
              <a:off x="11559368" y="359659"/>
              <a:ext cx="280590" cy="270687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rgbClr val="AD1C2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7F036-A7E5-E949-937E-E9BC2F7D27BC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圆角矩形 6"/>
          <p:cNvSpPr/>
          <p:nvPr userDrawn="1"/>
        </p:nvSpPr>
        <p:spPr>
          <a:xfrm rot="10800000" flipV="1">
            <a:off x="-5664" y="266381"/>
            <a:ext cx="803951" cy="69102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100" dirty="0"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8" name="圆角矩形 7"/>
          <p:cNvSpPr/>
          <p:nvPr userDrawn="1"/>
        </p:nvSpPr>
        <p:spPr>
          <a:xfrm rot="10800000" flipV="1">
            <a:off x="1054320" y="271370"/>
            <a:ext cx="11137677" cy="68603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700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2419" y="306438"/>
            <a:ext cx="775868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P1</a:t>
            </a:r>
            <a:endParaRPr lang="zh-CN" altLang="en-US" dirty="0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286962" y="306437"/>
            <a:ext cx="1075264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1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标题</a:t>
            </a:r>
          </a:p>
        </p:txBody>
      </p:sp>
      <p:grpSp>
        <p:nvGrpSpPr>
          <p:cNvPr id="13" name="组 12"/>
          <p:cNvGrpSpPr/>
          <p:nvPr userDrawn="1"/>
        </p:nvGrpSpPr>
        <p:grpSpPr>
          <a:xfrm>
            <a:off x="11117945" y="237358"/>
            <a:ext cx="842091" cy="735098"/>
            <a:chOff x="11454105" y="237359"/>
            <a:chExt cx="549472" cy="499784"/>
          </a:xfrm>
        </p:grpSpPr>
        <p:sp>
          <p:nvSpPr>
            <p:cNvPr id="14" name="圆角矩形 13"/>
            <p:cNvSpPr/>
            <p:nvPr/>
          </p:nvSpPr>
          <p:spPr>
            <a:xfrm rot="16200000" flipV="1">
              <a:off x="11478949" y="212515"/>
              <a:ext cx="499784" cy="549472"/>
            </a:xfrm>
            <a:prstGeom prst="roundRect">
              <a:avLst>
                <a:gd name="adj" fmla="val 5039"/>
              </a:avLst>
            </a:prstGeom>
            <a:solidFill>
              <a:srgbClr val="20517C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5" name="Freeform 96"/>
            <p:cNvSpPr/>
            <p:nvPr/>
          </p:nvSpPr>
          <p:spPr bwMode="auto">
            <a:xfrm>
              <a:off x="11559368" y="359659"/>
              <a:ext cx="280590" cy="270687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rgbClr val="AD1C2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4CAAD-2B5A-9145-B9FF-C146CA2D2B72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圆角矩形 6"/>
          <p:cNvSpPr/>
          <p:nvPr userDrawn="1"/>
        </p:nvSpPr>
        <p:spPr>
          <a:xfrm rot="10800000" flipV="1">
            <a:off x="-5664" y="266381"/>
            <a:ext cx="803951" cy="69102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100" dirty="0"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8" name="圆角矩形 7"/>
          <p:cNvSpPr/>
          <p:nvPr userDrawn="1"/>
        </p:nvSpPr>
        <p:spPr>
          <a:xfrm rot="10800000" flipV="1">
            <a:off x="1054320" y="271370"/>
            <a:ext cx="11137677" cy="68603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700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2419" y="306438"/>
            <a:ext cx="775868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P1</a:t>
            </a:r>
            <a:endParaRPr lang="zh-CN" altLang="en-US" dirty="0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286962" y="306437"/>
            <a:ext cx="1075264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1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标题</a:t>
            </a:r>
          </a:p>
        </p:txBody>
      </p:sp>
      <p:grpSp>
        <p:nvGrpSpPr>
          <p:cNvPr id="13" name="组 12"/>
          <p:cNvGrpSpPr/>
          <p:nvPr userDrawn="1"/>
        </p:nvGrpSpPr>
        <p:grpSpPr>
          <a:xfrm>
            <a:off x="11117945" y="237358"/>
            <a:ext cx="842091" cy="735098"/>
            <a:chOff x="11454105" y="237359"/>
            <a:chExt cx="549472" cy="499784"/>
          </a:xfrm>
        </p:grpSpPr>
        <p:sp>
          <p:nvSpPr>
            <p:cNvPr id="14" name="圆角矩形 13"/>
            <p:cNvSpPr/>
            <p:nvPr/>
          </p:nvSpPr>
          <p:spPr>
            <a:xfrm rot="16200000" flipV="1">
              <a:off x="11478949" y="212515"/>
              <a:ext cx="499784" cy="549472"/>
            </a:xfrm>
            <a:prstGeom prst="roundRect">
              <a:avLst>
                <a:gd name="adj" fmla="val 5039"/>
              </a:avLst>
            </a:prstGeom>
            <a:solidFill>
              <a:srgbClr val="20517C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5" name="Freeform 96"/>
            <p:cNvSpPr/>
            <p:nvPr/>
          </p:nvSpPr>
          <p:spPr bwMode="auto">
            <a:xfrm>
              <a:off x="11559368" y="359659"/>
              <a:ext cx="280590" cy="270687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rgbClr val="AD1C2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DA2CB-3511-F14A-83A7-A77FE148A6AE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圆角矩形 6"/>
          <p:cNvSpPr/>
          <p:nvPr userDrawn="1"/>
        </p:nvSpPr>
        <p:spPr>
          <a:xfrm rot="10800000" flipV="1">
            <a:off x="-5664" y="266381"/>
            <a:ext cx="803951" cy="69102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100" dirty="0"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8" name="圆角矩形 7"/>
          <p:cNvSpPr/>
          <p:nvPr userDrawn="1"/>
        </p:nvSpPr>
        <p:spPr>
          <a:xfrm rot="10800000" flipV="1">
            <a:off x="1054320" y="271370"/>
            <a:ext cx="11137677" cy="68603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700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22419" y="306438"/>
            <a:ext cx="775868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P1</a:t>
            </a:r>
            <a:endParaRPr lang="zh-CN" altLang="en-US" dirty="0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286962" y="306437"/>
            <a:ext cx="1075264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1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标题</a:t>
            </a:r>
          </a:p>
        </p:txBody>
      </p:sp>
      <p:grpSp>
        <p:nvGrpSpPr>
          <p:cNvPr id="13" name="组 12"/>
          <p:cNvGrpSpPr/>
          <p:nvPr userDrawn="1"/>
        </p:nvGrpSpPr>
        <p:grpSpPr>
          <a:xfrm>
            <a:off x="11117945" y="237358"/>
            <a:ext cx="842091" cy="735098"/>
            <a:chOff x="11454105" y="237359"/>
            <a:chExt cx="549472" cy="499784"/>
          </a:xfrm>
        </p:grpSpPr>
        <p:sp>
          <p:nvSpPr>
            <p:cNvPr id="14" name="圆角矩形 13"/>
            <p:cNvSpPr/>
            <p:nvPr/>
          </p:nvSpPr>
          <p:spPr>
            <a:xfrm rot="16200000" flipV="1">
              <a:off x="11478949" y="212515"/>
              <a:ext cx="499784" cy="549472"/>
            </a:xfrm>
            <a:prstGeom prst="roundRect">
              <a:avLst>
                <a:gd name="adj" fmla="val 5039"/>
              </a:avLst>
            </a:prstGeom>
            <a:solidFill>
              <a:srgbClr val="20517C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5" name="Freeform 96"/>
            <p:cNvSpPr/>
            <p:nvPr/>
          </p:nvSpPr>
          <p:spPr bwMode="auto">
            <a:xfrm>
              <a:off x="11559368" y="359659"/>
              <a:ext cx="280590" cy="270687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rgbClr val="AD1C2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rgbClr val="2051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038" y="1562101"/>
            <a:ext cx="2763617" cy="2931886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5105400" y="1852385"/>
            <a:ext cx="619275" cy="249645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/>
          </a:p>
        </p:txBody>
      </p:sp>
      <p:cxnSp>
        <p:nvCxnSpPr>
          <p:cNvPr id="13" name="直线连接符 12"/>
          <p:cNvCxnSpPr/>
          <p:nvPr userDrawn="1"/>
        </p:nvCxnSpPr>
        <p:spPr>
          <a:xfrm>
            <a:off x="5105400" y="2055582"/>
            <a:ext cx="3" cy="20029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6702443" y="2722839"/>
            <a:ext cx="4090888" cy="67935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/>
              <a:t>段落标题</a:t>
            </a:r>
            <a:endParaRPr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5513331" y="2760939"/>
            <a:ext cx="781184" cy="60678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/>
              <a:t>1.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6E25-49B8-6649-AAB3-61FD175AE8AB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27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938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BE574-C9F4-A04A-AD80-58C558B74FD9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6813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51217-053A-9141-B107-7CAB5FDDB5D7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904076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D7F8-2B02-C343-BC0A-E149DDECAAD4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908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4CF31-4204-214B-A5E6-E546A84F4B6E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1361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3FBF1-A3FA-6E49-A57E-1946BBA9945A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458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5110-78B0-5542-9225-C9A1F390E284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442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C2048-D54D-7147-B711-21FAC9894962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166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51217-053A-9141-B107-7CAB5FDDB5D7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407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61" r:id="rId15"/>
    <p:sldLayoutId id="2147483663" r:id="rId16"/>
    <p:sldLayoutId id="2147483664" r:id="rId17"/>
    <p:sldLayoutId id="2147483665" r:id="rId18"/>
    <p:sldLayoutId id="2147483667" r:id="rId19"/>
    <p:sldLayoutId id="2147483683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0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kDn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2579142" y="3322870"/>
            <a:ext cx="702627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33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</a:t>
            </a:r>
            <a:r>
              <a:rPr kumimoji="1" lang="en-US" altLang="zh-CN" sz="33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Neo4j</a:t>
            </a:r>
            <a:r>
              <a:rPr kumimoji="1" lang="zh-CN" altLang="en-US" sz="33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的研究团体搜索系统设计与实现</a:t>
            </a:r>
            <a:endParaRPr kumimoji="1" lang="en-US" altLang="zh-CN" sz="3300" dirty="0">
              <a:solidFill>
                <a:srgbClr val="20517C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4402258" y="4965127"/>
            <a:ext cx="3416905" cy="323165"/>
            <a:chOff x="2811876" y="5096475"/>
            <a:chExt cx="3416905" cy="323165"/>
          </a:xfrm>
        </p:grpSpPr>
        <p:sp>
          <p:nvSpPr>
            <p:cNvPr id="14" name="矩形 13"/>
            <p:cNvSpPr/>
            <p:nvPr/>
          </p:nvSpPr>
          <p:spPr>
            <a:xfrm>
              <a:off x="2811876" y="5096475"/>
              <a:ext cx="1454244" cy="32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1500" dirty="0">
                  <a:solidFill>
                    <a:srgbClr val="20517C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学生：陈 小 龙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4889953" y="5096475"/>
              <a:ext cx="1338828" cy="32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1500" dirty="0">
                  <a:solidFill>
                    <a:srgbClr val="20517C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导师：祝园园</a:t>
              </a:r>
            </a:p>
          </p:txBody>
        </p:sp>
      </p:grpSp>
      <p:grpSp>
        <p:nvGrpSpPr>
          <p:cNvPr id="201" name="组合 1"/>
          <p:cNvGrpSpPr/>
          <p:nvPr/>
        </p:nvGrpSpPr>
        <p:grpSpPr bwMode="auto">
          <a:xfrm>
            <a:off x="9157359" y="-546598"/>
            <a:ext cx="1831091" cy="2417843"/>
            <a:chOff x="0" y="-1"/>
            <a:chExt cx="2175714" cy="2871210"/>
          </a:xfrm>
          <a:solidFill>
            <a:srgbClr val="157E9F"/>
          </a:solidFill>
        </p:grpSpPr>
        <p:sp>
          <p:nvSpPr>
            <p:cNvPr id="202" name="矩形 13"/>
            <p:cNvSpPr>
              <a:spLocks noChangeArrowheads="1"/>
            </p:cNvSpPr>
            <p:nvPr/>
          </p:nvSpPr>
          <p:spPr bwMode="auto">
            <a:xfrm rot="2727610">
              <a:off x="-391510" y="1232685"/>
              <a:ext cx="2871210" cy="405837"/>
            </a:xfrm>
            <a:prstGeom prst="rect">
              <a:avLst/>
            </a:prstGeom>
            <a:solidFill>
              <a:srgbClr val="205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03" name="TextBox 14"/>
            <p:cNvSpPr>
              <a:spLocks noChangeArrowheads="1"/>
            </p:cNvSpPr>
            <p:nvPr/>
          </p:nvSpPr>
          <p:spPr bwMode="auto">
            <a:xfrm rot="2748894">
              <a:off x="435967" y="1209341"/>
              <a:ext cx="1074001" cy="356559"/>
            </a:xfrm>
            <a:prstGeom prst="rect">
              <a:avLst/>
            </a:prstGeom>
            <a:solidFill>
              <a:srgbClr val="205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35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rPr>
                <a:t>2020·11</a:t>
              </a:r>
              <a:endParaRPr lang="zh-CN" altLang="en-US" sz="13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endParaRPr>
            </a:p>
          </p:txBody>
        </p:sp>
        <p:sp>
          <p:nvSpPr>
            <p:cNvPr id="204" name="直接连接符 15"/>
            <p:cNvSpPr>
              <a:spLocks noChangeShapeType="1"/>
            </p:cNvSpPr>
            <p:nvPr/>
          </p:nvSpPr>
          <p:spPr bwMode="auto">
            <a:xfrm>
              <a:off x="0" y="609418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05" name="直接连接符 16"/>
            <p:cNvSpPr>
              <a:spLocks noChangeShapeType="1"/>
            </p:cNvSpPr>
            <p:nvPr/>
          </p:nvSpPr>
          <p:spPr bwMode="auto">
            <a:xfrm>
              <a:off x="159490" y="328427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961" y="354984"/>
            <a:ext cx="2137137" cy="3023015"/>
          </a:xfrm>
          <a:prstGeom prst="rect">
            <a:avLst/>
          </a:prstGeom>
        </p:spPr>
      </p:pic>
      <p:cxnSp>
        <p:nvCxnSpPr>
          <p:cNvPr id="16" name="直接连接符 11"/>
          <p:cNvCxnSpPr/>
          <p:nvPr/>
        </p:nvCxnSpPr>
        <p:spPr>
          <a:xfrm>
            <a:off x="2728147" y="3181085"/>
            <a:ext cx="6695014" cy="29329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2"/>
          <p:cNvCxnSpPr/>
          <p:nvPr/>
        </p:nvCxnSpPr>
        <p:spPr>
          <a:xfrm flipV="1">
            <a:off x="2744772" y="4459060"/>
            <a:ext cx="6695014" cy="1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</a:t>
            </a:fld>
            <a:endParaRPr 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D208D10-3C50-C74A-A1C6-39C2AAA9F60D}"/>
              </a:ext>
            </a:extLst>
          </p:cNvPr>
          <p:cNvSpPr/>
          <p:nvPr/>
        </p:nvSpPr>
        <p:spPr>
          <a:xfrm>
            <a:off x="4557243" y="5759515"/>
            <a:ext cx="307007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15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武汉大学研究生学位论文开题答辩</a:t>
            </a:r>
            <a:endParaRPr kumimoji="1" lang="en-US" altLang="zh-CN" sz="1500" dirty="0">
              <a:solidFill>
                <a:srgbClr val="20517C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kumimoji="1" lang="en-US" altLang="zh-CN" sz="15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2020.11.26</a:t>
            </a:r>
            <a:endParaRPr kumimoji="1" lang="zh-CN" altLang="en-US" sz="1500" dirty="0">
              <a:solidFill>
                <a:srgbClr val="20517C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P2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占位符 3"/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r>
                  <a:rPr kumimoji="1" lang="zh-CN" altLang="en-US" dirty="0"/>
                  <a:t>研究内容</a:t>
                </a:r>
                <a14:m>
                  <m:oMath xmlns:m="http://schemas.openxmlformats.org/officeDocument/2006/math"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kumimoji="1" lang="zh-CN" altLang="en-US" dirty="0"/>
                  <a:t>难点与创新点</a:t>
                </a:r>
              </a:p>
            </p:txBody>
          </p:sp>
        </mc:Choice>
        <mc:Fallback xmlns="">
          <p:sp>
            <p:nvSpPr>
              <p:cNvPr id="4" name="文本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3"/>
                <a:stretch>
                  <a:fillRect l="-7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8181182B-6350-B14B-8083-133256B7A10E}"/>
              </a:ext>
            </a:extLst>
          </p:cNvPr>
          <p:cNvSpPr txBox="1"/>
          <p:nvPr/>
        </p:nvSpPr>
        <p:spPr>
          <a:xfrm>
            <a:off x="2489220" y="1441939"/>
            <a:ext cx="669475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难点</a:t>
            </a:r>
            <a:endParaRPr kumimoji="1" lang="en-US" altLang="zh-CN" sz="2800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zh-CN" sz="2400" dirty="0"/>
              <a:t>如何高效地调用外部的图数据算法</a:t>
            </a:r>
            <a:endParaRPr lang="en-US" altLang="zh-CN" sz="2400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zh-CN" sz="2400" dirty="0"/>
              <a:t>可视化显示</a:t>
            </a:r>
            <a:r>
              <a:rPr lang="zh-CN" altLang="en-US" sz="2400" dirty="0"/>
              <a:t>时的</a:t>
            </a:r>
            <a:r>
              <a:rPr lang="zh-CN" altLang="zh-CN" sz="2400" dirty="0"/>
              <a:t>性能和系统支持的数据量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创新点</a:t>
            </a:r>
            <a:endParaRPr kumimoji="1" lang="en-US" altLang="zh-CN" sz="2800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sz="2400" dirty="0"/>
              <a:t>图数据算法的扩展性</a:t>
            </a:r>
            <a:endParaRPr kumimoji="1" lang="en-US" altLang="zh-CN" sz="2400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2400" dirty="0"/>
              <a:t>对</a:t>
            </a:r>
            <a:r>
              <a:rPr lang="zh-CN" altLang="zh-CN" sz="2400" dirty="0"/>
              <a:t>外部图数据算法</a:t>
            </a:r>
            <a:r>
              <a:rPr lang="zh-CN" altLang="en-US" sz="2400" dirty="0"/>
              <a:t>的改进</a:t>
            </a:r>
            <a:endParaRPr lang="en-US" altLang="zh-CN" sz="2400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zh-CN" sz="2400" dirty="0"/>
              <a:t>支持自主上传图数据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1462623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6228555" y="2714803"/>
            <a:ext cx="3539333" cy="679351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成果展示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3.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P3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/>
              <a:t>成果展示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06781DC-E4CE-3F4F-9E8C-70CC464C3B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00" y="1293851"/>
            <a:ext cx="9000000" cy="5062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P3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/>
              <a:t>成果展示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E9A4058-5563-AE48-86FA-83CD139B2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00" y="1293851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411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P3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/>
              <a:t>成果展示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20BFF14-9417-B04A-B699-2F0069691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000" y="1293851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832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CN" altLang="en-US" dirty="0"/>
              <a:t>进度安排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4.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16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P4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/>
              <a:t>进度安排</a:t>
            </a:r>
          </a:p>
        </p:txBody>
      </p:sp>
      <p:sp>
        <p:nvSpPr>
          <p:cNvPr id="7" name="弧形 6"/>
          <p:cNvSpPr/>
          <p:nvPr/>
        </p:nvSpPr>
        <p:spPr>
          <a:xfrm>
            <a:off x="8227123" y="2538458"/>
            <a:ext cx="1815950" cy="1670400"/>
          </a:xfrm>
          <a:prstGeom prst="arc">
            <a:avLst>
              <a:gd name="adj1" fmla="val 16200000"/>
              <a:gd name="adj2" fmla="val 5385136"/>
            </a:avLst>
          </a:prstGeom>
          <a:ln w="5397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</a:endParaRPr>
          </a:p>
        </p:txBody>
      </p:sp>
      <p:sp>
        <p:nvSpPr>
          <p:cNvPr id="8" name="弧形 7"/>
          <p:cNvSpPr/>
          <p:nvPr/>
        </p:nvSpPr>
        <p:spPr>
          <a:xfrm flipH="1">
            <a:off x="2563303" y="2531167"/>
            <a:ext cx="1815950" cy="1670400"/>
          </a:xfrm>
          <a:prstGeom prst="arc">
            <a:avLst>
              <a:gd name="adj1" fmla="val 16200000"/>
              <a:gd name="adj2" fmla="val 27085"/>
            </a:avLst>
          </a:prstGeom>
          <a:ln w="5397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471279" y="2531167"/>
            <a:ext cx="5647533" cy="0"/>
          </a:xfrm>
          <a:prstGeom prst="line">
            <a:avLst/>
          </a:prstGeom>
          <a:ln w="5397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3659587" y="4201568"/>
            <a:ext cx="5459225" cy="7291"/>
          </a:xfrm>
          <a:prstGeom prst="line">
            <a:avLst/>
          </a:prstGeom>
          <a:ln w="53975" cap="rnd">
            <a:solidFill>
              <a:schemeClr val="tx1">
                <a:lumMod val="65000"/>
                <a:lumOff val="35000"/>
              </a:schemeClr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4232358" y="3976247"/>
            <a:ext cx="421310" cy="437868"/>
            <a:chOff x="10141861" y="-748249"/>
            <a:chExt cx="675250" cy="675250"/>
          </a:xfrm>
        </p:grpSpPr>
        <p:sp>
          <p:nvSpPr>
            <p:cNvPr id="12" name="椭圆 11"/>
            <p:cNvSpPr/>
            <p:nvPr/>
          </p:nvSpPr>
          <p:spPr>
            <a:xfrm>
              <a:off x="10141861" y="-748249"/>
              <a:ext cx="675250" cy="675250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13" name="Freeform 282"/>
            <p:cNvSpPr>
              <a:spLocks noEditPoints="1"/>
            </p:cNvSpPr>
            <p:nvPr/>
          </p:nvSpPr>
          <p:spPr bwMode="auto">
            <a:xfrm>
              <a:off x="10310417" y="-590805"/>
              <a:ext cx="338138" cy="360363"/>
            </a:xfrm>
            <a:custGeom>
              <a:avLst/>
              <a:gdLst>
                <a:gd name="T0" fmla="*/ 6 w 96"/>
                <a:gd name="T1" fmla="*/ 27 h 102"/>
                <a:gd name="T2" fmla="*/ 26 w 96"/>
                <a:gd name="T3" fmla="*/ 27 h 102"/>
                <a:gd name="T4" fmla="*/ 82 w 96"/>
                <a:gd name="T5" fmla="*/ 10 h 102"/>
                <a:gd name="T6" fmla="*/ 91 w 96"/>
                <a:gd name="T7" fmla="*/ 0 h 102"/>
                <a:gd name="T8" fmla="*/ 82 w 96"/>
                <a:gd name="T9" fmla="*/ 10 h 102"/>
                <a:gd name="T10" fmla="*/ 84 w 96"/>
                <a:gd name="T11" fmla="*/ 21 h 102"/>
                <a:gd name="T12" fmla="*/ 96 w 96"/>
                <a:gd name="T13" fmla="*/ 24 h 102"/>
                <a:gd name="T14" fmla="*/ 80 w 96"/>
                <a:gd name="T15" fmla="*/ 39 h 102"/>
                <a:gd name="T16" fmla="*/ 93 w 96"/>
                <a:gd name="T17" fmla="*/ 39 h 102"/>
                <a:gd name="T18" fmla="*/ 80 w 96"/>
                <a:gd name="T19" fmla="*/ 39 h 102"/>
                <a:gd name="T20" fmla="*/ 39 w 96"/>
                <a:gd name="T21" fmla="*/ 43 h 102"/>
                <a:gd name="T22" fmla="*/ 45 w 96"/>
                <a:gd name="T23" fmla="*/ 40 h 102"/>
                <a:gd name="T24" fmla="*/ 64 w 96"/>
                <a:gd name="T25" fmla="*/ 0 h 102"/>
                <a:gd name="T26" fmla="*/ 81 w 96"/>
                <a:gd name="T27" fmla="*/ 22 h 102"/>
                <a:gd name="T28" fmla="*/ 66 w 96"/>
                <a:gd name="T29" fmla="*/ 45 h 102"/>
                <a:gd name="T30" fmla="*/ 66 w 96"/>
                <a:gd name="T31" fmla="*/ 45 h 102"/>
                <a:gd name="T32" fmla="*/ 56 w 96"/>
                <a:gd name="T33" fmla="*/ 43 h 102"/>
                <a:gd name="T34" fmla="*/ 50 w 96"/>
                <a:gd name="T35" fmla="*/ 48 h 102"/>
                <a:gd name="T36" fmla="*/ 42 w 96"/>
                <a:gd name="T37" fmla="*/ 48 h 102"/>
                <a:gd name="T38" fmla="*/ 26 w 96"/>
                <a:gd name="T39" fmla="*/ 52 h 102"/>
                <a:gd name="T40" fmla="*/ 28 w 96"/>
                <a:gd name="T41" fmla="*/ 102 h 102"/>
                <a:gd name="T42" fmla="*/ 18 w 96"/>
                <a:gd name="T43" fmla="*/ 74 h 102"/>
                <a:gd name="T44" fmla="*/ 13 w 96"/>
                <a:gd name="T45" fmla="*/ 102 h 102"/>
                <a:gd name="T46" fmla="*/ 6 w 96"/>
                <a:gd name="T47" fmla="*/ 68 h 102"/>
                <a:gd name="T48" fmla="*/ 4 w 96"/>
                <a:gd name="T49" fmla="*/ 39 h 102"/>
                <a:gd name="T50" fmla="*/ 14 w 96"/>
                <a:gd name="T51" fmla="*/ 40 h 102"/>
                <a:gd name="T52" fmla="*/ 12 w 96"/>
                <a:gd name="T53" fmla="*/ 58 h 102"/>
                <a:gd name="T54" fmla="*/ 16 w 96"/>
                <a:gd name="T55" fmla="*/ 61 h 102"/>
                <a:gd name="T56" fmla="*/ 16 w 96"/>
                <a:gd name="T57" fmla="*/ 61 h 102"/>
                <a:gd name="T58" fmla="*/ 20 w 96"/>
                <a:gd name="T59" fmla="*/ 58 h 102"/>
                <a:gd name="T60" fmla="*/ 18 w 96"/>
                <a:gd name="T61" fmla="*/ 40 h 102"/>
                <a:gd name="T62" fmla="*/ 24 w 96"/>
                <a:gd name="T63" fmla="*/ 39 h 102"/>
                <a:gd name="T64" fmla="*/ 35 w 96"/>
                <a:gd name="T65" fmla="*/ 45 h 102"/>
                <a:gd name="T66" fmla="*/ 35 w 96"/>
                <a:gd name="T67" fmla="*/ 38 h 102"/>
                <a:gd name="T68" fmla="*/ 28 w 96"/>
                <a:gd name="T69" fmla="*/ 29 h 102"/>
                <a:gd name="T70" fmla="*/ 52 w 96"/>
                <a:gd name="T71" fmla="*/ 6 h 102"/>
                <a:gd name="T72" fmla="*/ 72 w 96"/>
                <a:gd name="T73" fmla="*/ 11 h 102"/>
                <a:gd name="T74" fmla="*/ 56 w 96"/>
                <a:gd name="T75" fmla="*/ 11 h 102"/>
                <a:gd name="T76" fmla="*/ 71 w 96"/>
                <a:gd name="T77" fmla="*/ 16 h 102"/>
                <a:gd name="T78" fmla="*/ 58 w 96"/>
                <a:gd name="T79" fmla="*/ 36 h 102"/>
                <a:gd name="T80" fmla="*/ 72 w 96"/>
                <a:gd name="T81" fmla="*/ 34 h 102"/>
                <a:gd name="T82" fmla="*/ 72 w 96"/>
                <a:gd name="T83" fmla="*/ 11 h 102"/>
                <a:gd name="T84" fmla="*/ 55 w 96"/>
                <a:gd name="T85" fmla="*/ 21 h 102"/>
                <a:gd name="T86" fmla="*/ 66 w 96"/>
                <a:gd name="T87" fmla="*/ 1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6" h="102">
                  <a:moveTo>
                    <a:pt x="16" y="17"/>
                  </a:moveTo>
                  <a:cubicBezTo>
                    <a:pt x="11" y="17"/>
                    <a:pt x="6" y="21"/>
                    <a:pt x="6" y="27"/>
                  </a:cubicBezTo>
                  <a:cubicBezTo>
                    <a:pt x="6" y="32"/>
                    <a:pt x="11" y="36"/>
                    <a:pt x="16" y="36"/>
                  </a:cubicBezTo>
                  <a:cubicBezTo>
                    <a:pt x="21" y="36"/>
                    <a:pt x="26" y="32"/>
                    <a:pt x="26" y="27"/>
                  </a:cubicBezTo>
                  <a:cubicBezTo>
                    <a:pt x="26" y="21"/>
                    <a:pt x="21" y="17"/>
                    <a:pt x="16" y="17"/>
                  </a:cubicBezTo>
                  <a:close/>
                  <a:moveTo>
                    <a:pt x="82" y="10"/>
                  </a:moveTo>
                  <a:cubicBezTo>
                    <a:pt x="82" y="7"/>
                    <a:pt x="82" y="7"/>
                    <a:pt x="82" y="7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82" y="10"/>
                    <a:pt x="82" y="10"/>
                    <a:pt x="82" y="10"/>
                  </a:cubicBezTo>
                  <a:close/>
                  <a:moveTo>
                    <a:pt x="84" y="24"/>
                  </a:moveTo>
                  <a:cubicBezTo>
                    <a:pt x="84" y="21"/>
                    <a:pt x="84" y="21"/>
                    <a:pt x="84" y="21"/>
                  </a:cubicBezTo>
                  <a:cubicBezTo>
                    <a:pt x="96" y="18"/>
                    <a:pt x="96" y="18"/>
                    <a:pt x="96" y="18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84" y="24"/>
                    <a:pt x="84" y="24"/>
                    <a:pt x="84" y="24"/>
                  </a:cubicBezTo>
                  <a:close/>
                  <a:moveTo>
                    <a:pt x="80" y="39"/>
                  </a:moveTo>
                  <a:cubicBezTo>
                    <a:pt x="81" y="37"/>
                    <a:pt x="81" y="37"/>
                    <a:pt x="81" y="37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1" y="44"/>
                    <a:pt x="91" y="44"/>
                    <a:pt x="91" y="44"/>
                  </a:cubicBezTo>
                  <a:cubicBezTo>
                    <a:pt x="80" y="39"/>
                    <a:pt x="80" y="39"/>
                    <a:pt x="80" y="39"/>
                  </a:cubicBezTo>
                  <a:close/>
                  <a:moveTo>
                    <a:pt x="39" y="39"/>
                  </a:moveTo>
                  <a:cubicBezTo>
                    <a:pt x="39" y="43"/>
                    <a:pt x="39" y="43"/>
                    <a:pt x="39" y="43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39" y="39"/>
                    <a:pt x="39" y="39"/>
                    <a:pt x="39" y="39"/>
                  </a:cubicBezTo>
                  <a:close/>
                  <a:moveTo>
                    <a:pt x="64" y="0"/>
                  </a:moveTo>
                  <a:cubicBezTo>
                    <a:pt x="69" y="0"/>
                    <a:pt x="73" y="3"/>
                    <a:pt x="77" y="7"/>
                  </a:cubicBezTo>
                  <a:cubicBezTo>
                    <a:pt x="80" y="11"/>
                    <a:pt x="81" y="16"/>
                    <a:pt x="81" y="22"/>
                  </a:cubicBezTo>
                  <a:cubicBezTo>
                    <a:pt x="81" y="28"/>
                    <a:pt x="80" y="34"/>
                    <a:pt x="77" y="38"/>
                  </a:cubicBezTo>
                  <a:cubicBezTo>
                    <a:pt x="74" y="42"/>
                    <a:pt x="70" y="44"/>
                    <a:pt x="66" y="45"/>
                  </a:cubicBezTo>
                  <a:cubicBezTo>
                    <a:pt x="66" y="45"/>
                    <a:pt x="66" y="45"/>
                    <a:pt x="66" y="45"/>
                  </a:cubicBezTo>
                  <a:cubicBezTo>
                    <a:pt x="66" y="45"/>
                    <a:pt x="66" y="45"/>
                    <a:pt x="66" y="45"/>
                  </a:cubicBezTo>
                  <a:cubicBezTo>
                    <a:pt x="65" y="45"/>
                    <a:pt x="65" y="45"/>
                    <a:pt x="64" y="45"/>
                  </a:cubicBezTo>
                  <a:cubicBezTo>
                    <a:pt x="61" y="45"/>
                    <a:pt x="59" y="44"/>
                    <a:pt x="56" y="43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0" y="102"/>
                    <a:pt x="20" y="102"/>
                    <a:pt x="20" y="102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3" y="102"/>
                    <a:pt x="13" y="102"/>
                    <a:pt x="13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5" y="35"/>
                    <a:pt x="24" y="32"/>
                    <a:pt x="28" y="29"/>
                  </a:cubicBezTo>
                  <a:cubicBezTo>
                    <a:pt x="37" y="20"/>
                    <a:pt x="43" y="15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5" y="2"/>
                    <a:pt x="59" y="0"/>
                    <a:pt x="64" y="0"/>
                  </a:cubicBezTo>
                  <a:close/>
                  <a:moveTo>
                    <a:pt x="72" y="11"/>
                  </a:moveTo>
                  <a:cubicBezTo>
                    <a:pt x="70" y="8"/>
                    <a:pt x="67" y="6"/>
                    <a:pt x="64" y="6"/>
                  </a:cubicBezTo>
                  <a:cubicBezTo>
                    <a:pt x="61" y="6"/>
                    <a:pt x="58" y="8"/>
                    <a:pt x="56" y="11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19"/>
                    <a:pt x="73" y="24"/>
                    <a:pt x="71" y="2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60" y="38"/>
                    <a:pt x="62" y="39"/>
                    <a:pt x="64" y="39"/>
                  </a:cubicBezTo>
                  <a:cubicBezTo>
                    <a:pt x="67" y="39"/>
                    <a:pt x="70" y="37"/>
                    <a:pt x="72" y="34"/>
                  </a:cubicBezTo>
                  <a:cubicBezTo>
                    <a:pt x="74" y="31"/>
                    <a:pt x="75" y="27"/>
                    <a:pt x="75" y="22"/>
                  </a:cubicBezTo>
                  <a:cubicBezTo>
                    <a:pt x="75" y="18"/>
                    <a:pt x="74" y="14"/>
                    <a:pt x="72" y="11"/>
                  </a:cubicBezTo>
                  <a:close/>
                  <a:moveTo>
                    <a:pt x="56" y="16"/>
                  </a:moveTo>
                  <a:cubicBezTo>
                    <a:pt x="55" y="18"/>
                    <a:pt x="55" y="19"/>
                    <a:pt x="55" y="21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2" y="18"/>
                    <a:pt x="59" y="17"/>
                    <a:pt x="56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107919" y="3996116"/>
            <a:ext cx="421310" cy="437868"/>
            <a:chOff x="10871894" y="-778658"/>
            <a:chExt cx="675250" cy="675250"/>
          </a:xfrm>
        </p:grpSpPr>
        <p:sp>
          <p:nvSpPr>
            <p:cNvPr id="15" name="椭圆 14"/>
            <p:cNvSpPr/>
            <p:nvPr/>
          </p:nvSpPr>
          <p:spPr>
            <a:xfrm>
              <a:off x="10871894" y="-778658"/>
              <a:ext cx="675250" cy="675250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16" name="Freeform 285"/>
            <p:cNvSpPr>
              <a:spLocks noEditPoints="1"/>
            </p:cNvSpPr>
            <p:nvPr/>
          </p:nvSpPr>
          <p:spPr bwMode="auto">
            <a:xfrm>
              <a:off x="11030132" y="-636295"/>
              <a:ext cx="358775" cy="390525"/>
            </a:xfrm>
            <a:custGeom>
              <a:avLst/>
              <a:gdLst>
                <a:gd name="T0" fmla="*/ 52 w 102"/>
                <a:gd name="T1" fmla="*/ 0 h 111"/>
                <a:gd name="T2" fmla="*/ 41 w 102"/>
                <a:gd name="T3" fmla="*/ 11 h 111"/>
                <a:gd name="T4" fmla="*/ 52 w 102"/>
                <a:gd name="T5" fmla="*/ 22 h 111"/>
                <a:gd name="T6" fmla="*/ 63 w 102"/>
                <a:gd name="T7" fmla="*/ 11 h 111"/>
                <a:gd name="T8" fmla="*/ 52 w 102"/>
                <a:gd name="T9" fmla="*/ 0 h 111"/>
                <a:gd name="T10" fmla="*/ 6 w 102"/>
                <a:gd name="T11" fmla="*/ 81 h 111"/>
                <a:gd name="T12" fmla="*/ 14 w 102"/>
                <a:gd name="T13" fmla="*/ 77 h 111"/>
                <a:gd name="T14" fmla="*/ 36 w 102"/>
                <a:gd name="T15" fmla="*/ 88 h 111"/>
                <a:gd name="T16" fmla="*/ 31 w 102"/>
                <a:gd name="T17" fmla="*/ 92 h 111"/>
                <a:gd name="T18" fmla="*/ 31 w 102"/>
                <a:gd name="T19" fmla="*/ 93 h 111"/>
                <a:gd name="T20" fmla="*/ 13 w 102"/>
                <a:gd name="T21" fmla="*/ 101 h 111"/>
                <a:gd name="T22" fmla="*/ 6 w 102"/>
                <a:gd name="T23" fmla="*/ 98 h 111"/>
                <a:gd name="T24" fmla="*/ 0 w 102"/>
                <a:gd name="T25" fmla="*/ 111 h 111"/>
                <a:gd name="T26" fmla="*/ 33 w 102"/>
                <a:gd name="T27" fmla="*/ 111 h 111"/>
                <a:gd name="T28" fmla="*/ 24 w 102"/>
                <a:gd name="T29" fmla="*/ 106 h 111"/>
                <a:gd name="T30" fmla="*/ 41 w 102"/>
                <a:gd name="T31" fmla="*/ 98 h 111"/>
                <a:gd name="T32" fmla="*/ 52 w 102"/>
                <a:gd name="T33" fmla="*/ 99 h 111"/>
                <a:gd name="T34" fmla="*/ 60 w 102"/>
                <a:gd name="T35" fmla="*/ 98 h 111"/>
                <a:gd name="T36" fmla="*/ 77 w 102"/>
                <a:gd name="T37" fmla="*/ 106 h 111"/>
                <a:gd name="T38" fmla="*/ 67 w 102"/>
                <a:gd name="T39" fmla="*/ 111 h 111"/>
                <a:gd name="T40" fmla="*/ 101 w 102"/>
                <a:gd name="T41" fmla="*/ 111 h 111"/>
                <a:gd name="T42" fmla="*/ 94 w 102"/>
                <a:gd name="T43" fmla="*/ 98 h 111"/>
                <a:gd name="T44" fmla="*/ 87 w 102"/>
                <a:gd name="T45" fmla="*/ 101 h 111"/>
                <a:gd name="T46" fmla="*/ 71 w 102"/>
                <a:gd name="T47" fmla="*/ 94 h 111"/>
                <a:gd name="T48" fmla="*/ 72 w 102"/>
                <a:gd name="T49" fmla="*/ 92 h 111"/>
                <a:gd name="T50" fmla="*/ 66 w 102"/>
                <a:gd name="T51" fmla="*/ 87 h 111"/>
                <a:gd name="T52" fmla="*/ 88 w 102"/>
                <a:gd name="T53" fmla="*/ 77 h 111"/>
                <a:gd name="T54" fmla="*/ 96 w 102"/>
                <a:gd name="T55" fmla="*/ 81 h 111"/>
                <a:gd name="T56" fmla="*/ 102 w 102"/>
                <a:gd name="T57" fmla="*/ 67 h 111"/>
                <a:gd name="T58" fmla="*/ 68 w 102"/>
                <a:gd name="T59" fmla="*/ 67 h 111"/>
                <a:gd name="T60" fmla="*/ 78 w 102"/>
                <a:gd name="T61" fmla="*/ 72 h 111"/>
                <a:gd name="T62" fmla="*/ 65 w 102"/>
                <a:gd name="T63" fmla="*/ 79 h 111"/>
                <a:gd name="T64" fmla="*/ 64 w 102"/>
                <a:gd name="T65" fmla="*/ 58 h 111"/>
                <a:gd name="T66" fmla="*/ 71 w 102"/>
                <a:gd name="T67" fmla="*/ 53 h 111"/>
                <a:gd name="T68" fmla="*/ 65 w 102"/>
                <a:gd name="T69" fmla="*/ 24 h 111"/>
                <a:gd name="T70" fmla="*/ 53 w 102"/>
                <a:gd name="T71" fmla="*/ 24 h 111"/>
                <a:gd name="T72" fmla="*/ 54 w 102"/>
                <a:gd name="T73" fmla="*/ 26 h 111"/>
                <a:gd name="T74" fmla="*/ 53 w 102"/>
                <a:gd name="T75" fmla="*/ 28 h 111"/>
                <a:gd name="T76" fmla="*/ 56 w 102"/>
                <a:gd name="T77" fmla="*/ 46 h 111"/>
                <a:gd name="T78" fmla="*/ 52 w 102"/>
                <a:gd name="T79" fmla="*/ 50 h 111"/>
                <a:gd name="T80" fmla="*/ 52 w 102"/>
                <a:gd name="T81" fmla="*/ 50 h 111"/>
                <a:gd name="T82" fmla="*/ 52 w 102"/>
                <a:gd name="T83" fmla="*/ 50 h 111"/>
                <a:gd name="T84" fmla="*/ 52 w 102"/>
                <a:gd name="T85" fmla="*/ 50 h 111"/>
                <a:gd name="T86" fmla="*/ 52 w 102"/>
                <a:gd name="T87" fmla="*/ 50 h 111"/>
                <a:gd name="T88" fmla="*/ 48 w 102"/>
                <a:gd name="T89" fmla="*/ 46 h 111"/>
                <a:gd name="T90" fmla="*/ 50 w 102"/>
                <a:gd name="T91" fmla="*/ 28 h 111"/>
                <a:gd name="T92" fmla="*/ 49 w 102"/>
                <a:gd name="T93" fmla="*/ 26 h 111"/>
                <a:gd name="T94" fmla="*/ 50 w 102"/>
                <a:gd name="T95" fmla="*/ 24 h 111"/>
                <a:gd name="T96" fmla="*/ 38 w 102"/>
                <a:gd name="T97" fmla="*/ 24 h 111"/>
                <a:gd name="T98" fmla="*/ 33 w 102"/>
                <a:gd name="T99" fmla="*/ 53 h 111"/>
                <a:gd name="T100" fmla="*/ 40 w 102"/>
                <a:gd name="T101" fmla="*/ 58 h 111"/>
                <a:gd name="T102" fmla="*/ 39 w 102"/>
                <a:gd name="T103" fmla="*/ 79 h 111"/>
                <a:gd name="T104" fmla="*/ 24 w 102"/>
                <a:gd name="T105" fmla="*/ 72 h 111"/>
                <a:gd name="T106" fmla="*/ 34 w 102"/>
                <a:gd name="T107" fmla="*/ 67 h 111"/>
                <a:gd name="T108" fmla="*/ 0 w 102"/>
                <a:gd name="T109" fmla="*/ 67 h 111"/>
                <a:gd name="T110" fmla="*/ 6 w 102"/>
                <a:gd name="T111" fmla="*/ 81 h 111"/>
                <a:gd name="T112" fmla="*/ 52 w 102"/>
                <a:gd name="T113" fmla="*/ 85 h 111"/>
                <a:gd name="T114" fmla="*/ 48 w 102"/>
                <a:gd name="T115" fmla="*/ 85 h 111"/>
                <a:gd name="T116" fmla="*/ 50 w 102"/>
                <a:gd name="T117" fmla="*/ 64 h 111"/>
                <a:gd name="T118" fmla="*/ 54 w 102"/>
                <a:gd name="T119" fmla="*/ 64 h 111"/>
                <a:gd name="T120" fmla="*/ 55 w 102"/>
                <a:gd name="T121" fmla="*/ 85 h 111"/>
                <a:gd name="T122" fmla="*/ 52 w 102"/>
                <a:gd name="T123" fmla="*/ 8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2" h="111">
                  <a:moveTo>
                    <a:pt x="52" y="0"/>
                  </a:moveTo>
                  <a:cubicBezTo>
                    <a:pt x="46" y="0"/>
                    <a:pt x="41" y="5"/>
                    <a:pt x="41" y="11"/>
                  </a:cubicBezTo>
                  <a:cubicBezTo>
                    <a:pt x="41" y="17"/>
                    <a:pt x="46" y="22"/>
                    <a:pt x="52" y="22"/>
                  </a:cubicBezTo>
                  <a:cubicBezTo>
                    <a:pt x="58" y="22"/>
                    <a:pt x="63" y="17"/>
                    <a:pt x="63" y="11"/>
                  </a:cubicBezTo>
                  <a:cubicBezTo>
                    <a:pt x="63" y="5"/>
                    <a:pt x="58" y="0"/>
                    <a:pt x="52" y="0"/>
                  </a:cubicBezTo>
                  <a:close/>
                  <a:moveTo>
                    <a:pt x="6" y="81"/>
                  </a:moveTo>
                  <a:cubicBezTo>
                    <a:pt x="14" y="77"/>
                    <a:pt x="14" y="77"/>
                    <a:pt x="14" y="77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3" y="89"/>
                    <a:pt x="31" y="90"/>
                    <a:pt x="31" y="92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13" y="101"/>
                    <a:pt x="13" y="101"/>
                    <a:pt x="13" y="101"/>
                  </a:cubicBezTo>
                  <a:cubicBezTo>
                    <a:pt x="6" y="98"/>
                    <a:pt x="6" y="98"/>
                    <a:pt x="6" y="98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33" y="111"/>
                    <a:pt x="33" y="111"/>
                    <a:pt x="33" y="111"/>
                  </a:cubicBezTo>
                  <a:cubicBezTo>
                    <a:pt x="24" y="106"/>
                    <a:pt x="24" y="106"/>
                    <a:pt x="24" y="106"/>
                  </a:cubicBezTo>
                  <a:cubicBezTo>
                    <a:pt x="41" y="98"/>
                    <a:pt x="41" y="98"/>
                    <a:pt x="41" y="98"/>
                  </a:cubicBezTo>
                  <a:cubicBezTo>
                    <a:pt x="44" y="99"/>
                    <a:pt x="48" y="99"/>
                    <a:pt x="52" y="99"/>
                  </a:cubicBezTo>
                  <a:cubicBezTo>
                    <a:pt x="55" y="99"/>
                    <a:pt x="58" y="99"/>
                    <a:pt x="60" y="98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87" y="101"/>
                    <a:pt x="87" y="101"/>
                    <a:pt x="87" y="101"/>
                  </a:cubicBezTo>
                  <a:cubicBezTo>
                    <a:pt x="71" y="94"/>
                    <a:pt x="71" y="94"/>
                    <a:pt x="71" y="94"/>
                  </a:cubicBezTo>
                  <a:cubicBezTo>
                    <a:pt x="72" y="94"/>
                    <a:pt x="72" y="93"/>
                    <a:pt x="72" y="92"/>
                  </a:cubicBezTo>
                  <a:cubicBezTo>
                    <a:pt x="72" y="90"/>
                    <a:pt x="70" y="89"/>
                    <a:pt x="66" y="87"/>
                  </a:cubicBezTo>
                  <a:cubicBezTo>
                    <a:pt x="88" y="77"/>
                    <a:pt x="88" y="77"/>
                    <a:pt x="88" y="77"/>
                  </a:cubicBezTo>
                  <a:cubicBezTo>
                    <a:pt x="96" y="81"/>
                    <a:pt x="96" y="81"/>
                    <a:pt x="96" y="81"/>
                  </a:cubicBezTo>
                  <a:cubicBezTo>
                    <a:pt x="102" y="67"/>
                    <a:pt x="102" y="67"/>
                    <a:pt x="102" y="67"/>
                  </a:cubicBezTo>
                  <a:cubicBezTo>
                    <a:pt x="68" y="67"/>
                    <a:pt x="68" y="67"/>
                    <a:pt x="68" y="67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65" y="79"/>
                    <a:pt x="65" y="79"/>
                    <a:pt x="65" y="79"/>
                  </a:cubicBezTo>
                  <a:cubicBezTo>
                    <a:pt x="64" y="58"/>
                    <a:pt x="64" y="58"/>
                    <a:pt x="64" y="58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48" y="46"/>
                    <a:pt x="48" y="46"/>
                    <a:pt x="48" y="46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6" y="81"/>
                    <a:pt x="6" y="81"/>
                    <a:pt x="6" y="81"/>
                  </a:cubicBezTo>
                  <a:close/>
                  <a:moveTo>
                    <a:pt x="52" y="85"/>
                  </a:moveTo>
                  <a:cubicBezTo>
                    <a:pt x="50" y="85"/>
                    <a:pt x="49" y="85"/>
                    <a:pt x="48" y="85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5" y="85"/>
                    <a:pt x="55" y="85"/>
                    <a:pt x="55" y="85"/>
                  </a:cubicBezTo>
                  <a:cubicBezTo>
                    <a:pt x="54" y="85"/>
                    <a:pt x="53" y="85"/>
                    <a:pt x="52" y="8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983480" y="3992562"/>
            <a:ext cx="421310" cy="437868"/>
            <a:chOff x="9016062" y="-1354375"/>
            <a:chExt cx="1048591" cy="1048591"/>
          </a:xfrm>
        </p:grpSpPr>
        <p:sp>
          <p:nvSpPr>
            <p:cNvPr id="18" name="椭圆 17"/>
            <p:cNvSpPr/>
            <p:nvPr/>
          </p:nvSpPr>
          <p:spPr>
            <a:xfrm>
              <a:off x="9016062" y="-1354375"/>
              <a:ext cx="1048591" cy="1048591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19" name="Freeform 253"/>
            <p:cNvSpPr>
              <a:spLocks noEditPoints="1"/>
            </p:cNvSpPr>
            <p:nvPr/>
          </p:nvSpPr>
          <p:spPr bwMode="auto">
            <a:xfrm>
              <a:off x="9178698" y="-1125158"/>
              <a:ext cx="723319" cy="590157"/>
            </a:xfrm>
            <a:custGeom>
              <a:avLst/>
              <a:gdLst>
                <a:gd name="T0" fmla="*/ 86 w 108"/>
                <a:gd name="T1" fmla="*/ 88 h 88"/>
                <a:gd name="T2" fmla="*/ 83 w 108"/>
                <a:gd name="T3" fmla="*/ 44 h 88"/>
                <a:gd name="T4" fmla="*/ 79 w 108"/>
                <a:gd name="T5" fmla="*/ 70 h 88"/>
                <a:gd name="T6" fmla="*/ 108 w 108"/>
                <a:gd name="T7" fmla="*/ 0 h 88"/>
                <a:gd name="T8" fmla="*/ 91 w 108"/>
                <a:gd name="T9" fmla="*/ 33 h 88"/>
                <a:gd name="T10" fmla="*/ 80 w 108"/>
                <a:gd name="T11" fmla="*/ 24 h 88"/>
                <a:gd name="T12" fmla="*/ 67 w 108"/>
                <a:gd name="T13" fmla="*/ 67 h 88"/>
                <a:gd name="T14" fmla="*/ 36 w 108"/>
                <a:gd name="T15" fmla="*/ 72 h 88"/>
                <a:gd name="T16" fmla="*/ 19 w 108"/>
                <a:gd name="T17" fmla="*/ 62 h 88"/>
                <a:gd name="T18" fmla="*/ 0 w 108"/>
                <a:gd name="T19" fmla="*/ 55 h 88"/>
                <a:gd name="T20" fmla="*/ 24 w 108"/>
                <a:gd name="T21" fmla="*/ 48 h 88"/>
                <a:gd name="T22" fmla="*/ 30 w 108"/>
                <a:gd name="T23" fmla="*/ 57 h 88"/>
                <a:gd name="T24" fmla="*/ 43 w 108"/>
                <a:gd name="T25" fmla="*/ 29 h 88"/>
                <a:gd name="T26" fmla="*/ 65 w 108"/>
                <a:gd name="T27" fmla="*/ 50 h 88"/>
                <a:gd name="T28" fmla="*/ 68 w 108"/>
                <a:gd name="T29" fmla="*/ 18 h 88"/>
                <a:gd name="T30" fmla="*/ 77 w 108"/>
                <a:gd name="T31" fmla="*/ 11 h 88"/>
                <a:gd name="T32" fmla="*/ 90 w 108"/>
                <a:gd name="T33" fmla="*/ 0 h 88"/>
                <a:gd name="T34" fmla="*/ 22 w 108"/>
                <a:gd name="T35" fmla="*/ 88 h 88"/>
                <a:gd name="T36" fmla="*/ 28 w 108"/>
                <a:gd name="T37" fmla="*/ 80 h 88"/>
                <a:gd name="T38" fmla="*/ 22 w 108"/>
                <a:gd name="T39" fmla="*/ 78 h 88"/>
                <a:gd name="T40" fmla="*/ 10 w 108"/>
                <a:gd name="T41" fmla="*/ 88 h 88"/>
                <a:gd name="T42" fmla="*/ 17 w 108"/>
                <a:gd name="T43" fmla="*/ 71 h 88"/>
                <a:gd name="T44" fmla="*/ 10 w 108"/>
                <a:gd name="T45" fmla="*/ 72 h 88"/>
                <a:gd name="T46" fmla="*/ 33 w 108"/>
                <a:gd name="T47" fmla="*/ 88 h 88"/>
                <a:gd name="T48" fmla="*/ 40 w 108"/>
                <a:gd name="T49" fmla="*/ 78 h 88"/>
                <a:gd name="T50" fmla="*/ 33 w 108"/>
                <a:gd name="T51" fmla="*/ 80 h 88"/>
                <a:gd name="T52" fmla="*/ 45 w 108"/>
                <a:gd name="T53" fmla="*/ 88 h 88"/>
                <a:gd name="T54" fmla="*/ 51 w 108"/>
                <a:gd name="T55" fmla="*/ 62 h 88"/>
                <a:gd name="T56" fmla="*/ 45 w 108"/>
                <a:gd name="T57" fmla="*/ 68 h 88"/>
                <a:gd name="T58" fmla="*/ 56 w 108"/>
                <a:gd name="T59" fmla="*/ 88 h 88"/>
                <a:gd name="T60" fmla="*/ 63 w 108"/>
                <a:gd name="T61" fmla="*/ 73 h 88"/>
                <a:gd name="T62" fmla="*/ 56 w 108"/>
                <a:gd name="T63" fmla="*/ 88 h 88"/>
                <a:gd name="T64" fmla="*/ 74 w 108"/>
                <a:gd name="T65" fmla="*/ 88 h 88"/>
                <a:gd name="T66" fmla="*/ 68 w 108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8" h="88">
                  <a:moveTo>
                    <a:pt x="79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2" y="69"/>
                    <a:pt x="82" y="69"/>
                    <a:pt x="82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88"/>
                    <a:pt x="79" y="88"/>
                    <a:pt x="79" y="88"/>
                  </a:cubicBezTo>
                  <a:close/>
                  <a:moveTo>
                    <a:pt x="108" y="0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7" y="21"/>
                    <a:pt x="67" y="21"/>
                    <a:pt x="67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108" y="0"/>
                    <a:pt x="108" y="0"/>
                    <a:pt x="108" y="0"/>
                  </a:cubicBezTo>
                  <a:close/>
                  <a:moveTo>
                    <a:pt x="22" y="88"/>
                  </a:moveTo>
                  <a:cubicBezTo>
                    <a:pt x="24" y="88"/>
                    <a:pt x="26" y="88"/>
                    <a:pt x="28" y="88"/>
                  </a:cubicBezTo>
                  <a:cubicBezTo>
                    <a:pt x="28" y="80"/>
                    <a:pt x="28" y="80"/>
                    <a:pt x="28" y="80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78"/>
                    <a:pt x="22" y="78"/>
                    <a:pt x="22" y="78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0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88"/>
                    <a:pt x="10" y="88"/>
                    <a:pt x="10" y="88"/>
                  </a:cubicBezTo>
                  <a:close/>
                  <a:moveTo>
                    <a:pt x="33" y="88"/>
                  </a:moveTo>
                  <a:cubicBezTo>
                    <a:pt x="35" y="88"/>
                    <a:pt x="38" y="88"/>
                    <a:pt x="40" y="88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88"/>
                    <a:pt x="33" y="88"/>
                    <a:pt x="33" y="88"/>
                  </a:cubicBezTo>
                  <a:close/>
                  <a:moveTo>
                    <a:pt x="45" y="88"/>
                  </a:moveTo>
                  <a:cubicBezTo>
                    <a:pt x="47" y="88"/>
                    <a:pt x="49" y="88"/>
                    <a:pt x="51" y="88"/>
                  </a:cubicBezTo>
                  <a:cubicBezTo>
                    <a:pt x="51" y="62"/>
                    <a:pt x="51" y="62"/>
                    <a:pt x="51" y="62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8"/>
                    <a:pt x="45" y="68"/>
                    <a:pt x="45" y="68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6" y="88"/>
                  </a:moveTo>
                  <a:cubicBezTo>
                    <a:pt x="58" y="88"/>
                    <a:pt x="60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6" y="88"/>
                    <a:pt x="56" y="88"/>
                    <a:pt x="56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2" y="88"/>
                    <a:pt x="74" y="88"/>
                  </a:cubicBezTo>
                  <a:cubicBezTo>
                    <a:pt x="74" y="72"/>
                    <a:pt x="74" y="72"/>
                    <a:pt x="74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356297" y="3366367"/>
            <a:ext cx="421310" cy="437868"/>
            <a:chOff x="11667704" y="-2884734"/>
            <a:chExt cx="1048591" cy="1048591"/>
          </a:xfrm>
        </p:grpSpPr>
        <p:sp>
          <p:nvSpPr>
            <p:cNvPr id="21" name="椭圆 20"/>
            <p:cNvSpPr/>
            <p:nvPr/>
          </p:nvSpPr>
          <p:spPr>
            <a:xfrm>
              <a:off x="11667704" y="-2884734"/>
              <a:ext cx="1048591" cy="1048591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22" name="Freeform 248"/>
            <p:cNvSpPr>
              <a:spLocks noEditPoints="1"/>
            </p:cNvSpPr>
            <p:nvPr/>
          </p:nvSpPr>
          <p:spPr bwMode="auto">
            <a:xfrm>
              <a:off x="11892382" y="-2632818"/>
              <a:ext cx="599234" cy="544758"/>
            </a:xfrm>
            <a:custGeom>
              <a:avLst/>
              <a:gdLst>
                <a:gd name="T0" fmla="*/ 153 w 198"/>
                <a:gd name="T1" fmla="*/ 0 h 180"/>
                <a:gd name="T2" fmla="*/ 162 w 198"/>
                <a:gd name="T3" fmla="*/ 9 h 180"/>
                <a:gd name="T4" fmla="*/ 147 w 198"/>
                <a:gd name="T5" fmla="*/ 52 h 180"/>
                <a:gd name="T6" fmla="*/ 36 w 198"/>
                <a:gd name="T7" fmla="*/ 16 h 180"/>
                <a:gd name="T8" fmla="*/ 42 w 198"/>
                <a:gd name="T9" fmla="*/ 23 h 180"/>
                <a:gd name="T10" fmla="*/ 56 w 198"/>
                <a:gd name="T11" fmla="*/ 34 h 180"/>
                <a:gd name="T12" fmla="*/ 36 w 198"/>
                <a:gd name="T13" fmla="*/ 43 h 180"/>
                <a:gd name="T14" fmla="*/ 42 w 198"/>
                <a:gd name="T15" fmla="*/ 49 h 180"/>
                <a:gd name="T16" fmla="*/ 56 w 198"/>
                <a:gd name="T17" fmla="*/ 60 h 180"/>
                <a:gd name="T18" fmla="*/ 36 w 198"/>
                <a:gd name="T19" fmla="*/ 69 h 180"/>
                <a:gd name="T20" fmla="*/ 42 w 198"/>
                <a:gd name="T21" fmla="*/ 74 h 180"/>
                <a:gd name="T22" fmla="*/ 56 w 198"/>
                <a:gd name="T23" fmla="*/ 85 h 180"/>
                <a:gd name="T24" fmla="*/ 36 w 198"/>
                <a:gd name="T25" fmla="*/ 94 h 180"/>
                <a:gd name="T26" fmla="*/ 42 w 198"/>
                <a:gd name="T27" fmla="*/ 98 h 180"/>
                <a:gd name="T28" fmla="*/ 56 w 198"/>
                <a:gd name="T29" fmla="*/ 109 h 180"/>
                <a:gd name="T30" fmla="*/ 36 w 198"/>
                <a:gd name="T31" fmla="*/ 120 h 180"/>
                <a:gd name="T32" fmla="*/ 42 w 198"/>
                <a:gd name="T33" fmla="*/ 127 h 180"/>
                <a:gd name="T34" fmla="*/ 56 w 198"/>
                <a:gd name="T35" fmla="*/ 138 h 180"/>
                <a:gd name="T36" fmla="*/ 36 w 198"/>
                <a:gd name="T37" fmla="*/ 147 h 180"/>
                <a:gd name="T38" fmla="*/ 36 w 198"/>
                <a:gd name="T39" fmla="*/ 165 h 180"/>
                <a:gd name="T40" fmla="*/ 147 w 198"/>
                <a:gd name="T41" fmla="*/ 129 h 180"/>
                <a:gd name="T42" fmla="*/ 162 w 198"/>
                <a:gd name="T43" fmla="*/ 171 h 180"/>
                <a:gd name="T44" fmla="*/ 153 w 198"/>
                <a:gd name="T45" fmla="*/ 180 h 180"/>
                <a:gd name="T46" fmla="*/ 20 w 198"/>
                <a:gd name="T47" fmla="*/ 180 h 180"/>
                <a:gd name="T48" fmla="*/ 20 w 198"/>
                <a:gd name="T49" fmla="*/ 160 h 180"/>
                <a:gd name="T50" fmla="*/ 0 w 198"/>
                <a:gd name="T51" fmla="*/ 145 h 180"/>
                <a:gd name="T52" fmla="*/ 20 w 198"/>
                <a:gd name="T53" fmla="*/ 131 h 180"/>
                <a:gd name="T54" fmla="*/ 0 w 198"/>
                <a:gd name="T55" fmla="*/ 118 h 180"/>
                <a:gd name="T56" fmla="*/ 20 w 198"/>
                <a:gd name="T57" fmla="*/ 107 h 180"/>
                <a:gd name="T58" fmla="*/ 0 w 198"/>
                <a:gd name="T59" fmla="*/ 91 h 180"/>
                <a:gd name="T60" fmla="*/ 20 w 198"/>
                <a:gd name="T61" fmla="*/ 83 h 180"/>
                <a:gd name="T62" fmla="*/ 0 w 198"/>
                <a:gd name="T63" fmla="*/ 67 h 180"/>
                <a:gd name="T64" fmla="*/ 20 w 198"/>
                <a:gd name="T65" fmla="*/ 56 h 180"/>
                <a:gd name="T66" fmla="*/ 0 w 198"/>
                <a:gd name="T67" fmla="*/ 43 h 180"/>
                <a:gd name="T68" fmla="*/ 20 w 198"/>
                <a:gd name="T69" fmla="*/ 9 h 180"/>
                <a:gd name="T70" fmla="*/ 29 w 198"/>
                <a:gd name="T71" fmla="*/ 0 h 180"/>
                <a:gd name="T72" fmla="*/ 69 w 198"/>
                <a:gd name="T73" fmla="*/ 87 h 180"/>
                <a:gd name="T74" fmla="*/ 91 w 198"/>
                <a:gd name="T75" fmla="*/ 96 h 180"/>
                <a:gd name="T76" fmla="*/ 69 w 198"/>
                <a:gd name="T77" fmla="*/ 87 h 180"/>
                <a:gd name="T78" fmla="*/ 69 w 198"/>
                <a:gd name="T79" fmla="*/ 67 h 180"/>
                <a:gd name="T80" fmla="*/ 109 w 198"/>
                <a:gd name="T81" fmla="*/ 76 h 180"/>
                <a:gd name="T82" fmla="*/ 69 w 198"/>
                <a:gd name="T83" fmla="*/ 67 h 180"/>
                <a:gd name="T84" fmla="*/ 69 w 198"/>
                <a:gd name="T85" fmla="*/ 49 h 180"/>
                <a:gd name="T86" fmla="*/ 127 w 198"/>
                <a:gd name="T87" fmla="*/ 58 h 180"/>
                <a:gd name="T88" fmla="*/ 69 w 198"/>
                <a:gd name="T89" fmla="*/ 49 h 180"/>
                <a:gd name="T90" fmla="*/ 69 w 198"/>
                <a:gd name="T91" fmla="*/ 32 h 180"/>
                <a:gd name="T92" fmla="*/ 127 w 198"/>
                <a:gd name="T93" fmla="*/ 38 h 180"/>
                <a:gd name="T94" fmla="*/ 69 w 198"/>
                <a:gd name="T95" fmla="*/ 32 h 180"/>
                <a:gd name="T96" fmla="*/ 91 w 198"/>
                <a:gd name="T97" fmla="*/ 143 h 180"/>
                <a:gd name="T98" fmla="*/ 115 w 198"/>
                <a:gd name="T99" fmla="*/ 143 h 180"/>
                <a:gd name="T100" fmla="*/ 93 w 198"/>
                <a:gd name="T101" fmla="*/ 118 h 180"/>
                <a:gd name="T102" fmla="*/ 91 w 198"/>
                <a:gd name="T103" fmla="*/ 143 h 180"/>
                <a:gd name="T104" fmla="*/ 175 w 198"/>
                <a:gd name="T105" fmla="*/ 40 h 180"/>
                <a:gd name="T106" fmla="*/ 127 w 198"/>
                <a:gd name="T107" fmla="*/ 131 h 180"/>
                <a:gd name="T108" fmla="*/ 175 w 198"/>
                <a:gd name="T109" fmla="*/ 4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8" h="180">
                  <a:moveTo>
                    <a:pt x="29" y="0"/>
                  </a:moveTo>
                  <a:lnTo>
                    <a:pt x="153" y="0"/>
                  </a:lnTo>
                  <a:lnTo>
                    <a:pt x="162" y="0"/>
                  </a:lnTo>
                  <a:lnTo>
                    <a:pt x="162" y="9"/>
                  </a:lnTo>
                  <a:lnTo>
                    <a:pt x="162" y="38"/>
                  </a:lnTo>
                  <a:lnTo>
                    <a:pt x="147" y="52"/>
                  </a:lnTo>
                  <a:lnTo>
                    <a:pt x="147" y="16"/>
                  </a:lnTo>
                  <a:lnTo>
                    <a:pt x="36" y="16"/>
                  </a:lnTo>
                  <a:lnTo>
                    <a:pt x="36" y="27"/>
                  </a:lnTo>
                  <a:lnTo>
                    <a:pt x="42" y="23"/>
                  </a:lnTo>
                  <a:lnTo>
                    <a:pt x="51" y="20"/>
                  </a:lnTo>
                  <a:lnTo>
                    <a:pt x="56" y="34"/>
                  </a:lnTo>
                  <a:lnTo>
                    <a:pt x="49" y="38"/>
                  </a:lnTo>
                  <a:lnTo>
                    <a:pt x="36" y="43"/>
                  </a:lnTo>
                  <a:lnTo>
                    <a:pt x="36" y="52"/>
                  </a:lnTo>
                  <a:lnTo>
                    <a:pt x="42" y="49"/>
                  </a:lnTo>
                  <a:lnTo>
                    <a:pt x="51" y="45"/>
                  </a:lnTo>
                  <a:lnTo>
                    <a:pt x="56" y="60"/>
                  </a:lnTo>
                  <a:lnTo>
                    <a:pt x="49" y="63"/>
                  </a:lnTo>
                  <a:lnTo>
                    <a:pt x="36" y="69"/>
                  </a:lnTo>
                  <a:lnTo>
                    <a:pt x="36" y="78"/>
                  </a:lnTo>
                  <a:lnTo>
                    <a:pt x="42" y="74"/>
                  </a:lnTo>
                  <a:lnTo>
                    <a:pt x="51" y="72"/>
                  </a:lnTo>
                  <a:lnTo>
                    <a:pt x="56" y="85"/>
                  </a:lnTo>
                  <a:lnTo>
                    <a:pt x="49" y="89"/>
                  </a:lnTo>
                  <a:lnTo>
                    <a:pt x="36" y="94"/>
                  </a:lnTo>
                  <a:lnTo>
                    <a:pt x="36" y="103"/>
                  </a:lnTo>
                  <a:lnTo>
                    <a:pt x="42" y="98"/>
                  </a:lnTo>
                  <a:lnTo>
                    <a:pt x="51" y="96"/>
                  </a:lnTo>
                  <a:lnTo>
                    <a:pt x="56" y="109"/>
                  </a:lnTo>
                  <a:lnTo>
                    <a:pt x="49" y="114"/>
                  </a:lnTo>
                  <a:lnTo>
                    <a:pt x="36" y="120"/>
                  </a:lnTo>
                  <a:lnTo>
                    <a:pt x="36" y="129"/>
                  </a:lnTo>
                  <a:lnTo>
                    <a:pt x="42" y="127"/>
                  </a:lnTo>
                  <a:lnTo>
                    <a:pt x="51" y="123"/>
                  </a:lnTo>
                  <a:lnTo>
                    <a:pt x="56" y="138"/>
                  </a:lnTo>
                  <a:lnTo>
                    <a:pt x="49" y="140"/>
                  </a:lnTo>
                  <a:lnTo>
                    <a:pt x="36" y="147"/>
                  </a:lnTo>
                  <a:lnTo>
                    <a:pt x="36" y="160"/>
                  </a:lnTo>
                  <a:lnTo>
                    <a:pt x="36" y="165"/>
                  </a:lnTo>
                  <a:lnTo>
                    <a:pt x="147" y="165"/>
                  </a:lnTo>
                  <a:lnTo>
                    <a:pt x="147" y="129"/>
                  </a:lnTo>
                  <a:lnTo>
                    <a:pt x="162" y="116"/>
                  </a:lnTo>
                  <a:lnTo>
                    <a:pt x="162" y="171"/>
                  </a:lnTo>
                  <a:lnTo>
                    <a:pt x="162" y="180"/>
                  </a:lnTo>
                  <a:lnTo>
                    <a:pt x="153" y="180"/>
                  </a:lnTo>
                  <a:lnTo>
                    <a:pt x="29" y="180"/>
                  </a:lnTo>
                  <a:lnTo>
                    <a:pt x="20" y="180"/>
                  </a:lnTo>
                  <a:lnTo>
                    <a:pt x="20" y="171"/>
                  </a:lnTo>
                  <a:lnTo>
                    <a:pt x="20" y="160"/>
                  </a:lnTo>
                  <a:lnTo>
                    <a:pt x="4" y="160"/>
                  </a:lnTo>
                  <a:lnTo>
                    <a:pt x="0" y="145"/>
                  </a:lnTo>
                  <a:lnTo>
                    <a:pt x="20" y="136"/>
                  </a:lnTo>
                  <a:lnTo>
                    <a:pt x="20" y="131"/>
                  </a:lnTo>
                  <a:lnTo>
                    <a:pt x="4" y="131"/>
                  </a:lnTo>
                  <a:lnTo>
                    <a:pt x="0" y="118"/>
                  </a:lnTo>
                  <a:lnTo>
                    <a:pt x="20" y="109"/>
                  </a:lnTo>
                  <a:lnTo>
                    <a:pt x="20" y="107"/>
                  </a:lnTo>
                  <a:lnTo>
                    <a:pt x="4" y="107"/>
                  </a:lnTo>
                  <a:lnTo>
                    <a:pt x="0" y="91"/>
                  </a:lnTo>
                  <a:lnTo>
                    <a:pt x="20" y="85"/>
                  </a:lnTo>
                  <a:lnTo>
                    <a:pt x="20" y="83"/>
                  </a:lnTo>
                  <a:lnTo>
                    <a:pt x="4" y="83"/>
                  </a:lnTo>
                  <a:lnTo>
                    <a:pt x="0" y="67"/>
                  </a:lnTo>
                  <a:lnTo>
                    <a:pt x="20" y="58"/>
                  </a:lnTo>
                  <a:lnTo>
                    <a:pt x="20" y="56"/>
                  </a:lnTo>
                  <a:lnTo>
                    <a:pt x="4" y="56"/>
                  </a:lnTo>
                  <a:lnTo>
                    <a:pt x="0" y="43"/>
                  </a:lnTo>
                  <a:lnTo>
                    <a:pt x="20" y="34"/>
                  </a:lnTo>
                  <a:lnTo>
                    <a:pt x="20" y="9"/>
                  </a:lnTo>
                  <a:lnTo>
                    <a:pt x="20" y="0"/>
                  </a:lnTo>
                  <a:lnTo>
                    <a:pt x="29" y="0"/>
                  </a:lnTo>
                  <a:lnTo>
                    <a:pt x="29" y="0"/>
                  </a:lnTo>
                  <a:close/>
                  <a:moveTo>
                    <a:pt x="69" y="87"/>
                  </a:moveTo>
                  <a:lnTo>
                    <a:pt x="69" y="96"/>
                  </a:lnTo>
                  <a:lnTo>
                    <a:pt x="91" y="96"/>
                  </a:lnTo>
                  <a:lnTo>
                    <a:pt x="91" y="87"/>
                  </a:lnTo>
                  <a:lnTo>
                    <a:pt x="69" y="87"/>
                  </a:lnTo>
                  <a:lnTo>
                    <a:pt x="69" y="87"/>
                  </a:lnTo>
                  <a:close/>
                  <a:moveTo>
                    <a:pt x="69" y="67"/>
                  </a:moveTo>
                  <a:lnTo>
                    <a:pt x="69" y="76"/>
                  </a:lnTo>
                  <a:lnTo>
                    <a:pt x="109" y="76"/>
                  </a:lnTo>
                  <a:lnTo>
                    <a:pt x="109" y="67"/>
                  </a:lnTo>
                  <a:lnTo>
                    <a:pt x="69" y="67"/>
                  </a:lnTo>
                  <a:lnTo>
                    <a:pt x="69" y="67"/>
                  </a:lnTo>
                  <a:close/>
                  <a:moveTo>
                    <a:pt x="69" y="49"/>
                  </a:moveTo>
                  <a:lnTo>
                    <a:pt x="69" y="58"/>
                  </a:lnTo>
                  <a:lnTo>
                    <a:pt x="127" y="58"/>
                  </a:lnTo>
                  <a:lnTo>
                    <a:pt x="127" y="49"/>
                  </a:lnTo>
                  <a:lnTo>
                    <a:pt x="69" y="49"/>
                  </a:lnTo>
                  <a:lnTo>
                    <a:pt x="69" y="49"/>
                  </a:lnTo>
                  <a:close/>
                  <a:moveTo>
                    <a:pt x="69" y="32"/>
                  </a:moveTo>
                  <a:lnTo>
                    <a:pt x="69" y="38"/>
                  </a:lnTo>
                  <a:lnTo>
                    <a:pt x="127" y="38"/>
                  </a:lnTo>
                  <a:lnTo>
                    <a:pt x="127" y="32"/>
                  </a:lnTo>
                  <a:lnTo>
                    <a:pt x="69" y="32"/>
                  </a:lnTo>
                  <a:lnTo>
                    <a:pt x="69" y="32"/>
                  </a:lnTo>
                  <a:close/>
                  <a:moveTo>
                    <a:pt x="91" y="143"/>
                  </a:moveTo>
                  <a:lnTo>
                    <a:pt x="104" y="143"/>
                  </a:lnTo>
                  <a:lnTo>
                    <a:pt x="115" y="143"/>
                  </a:lnTo>
                  <a:lnTo>
                    <a:pt x="104" y="129"/>
                  </a:lnTo>
                  <a:lnTo>
                    <a:pt x="93" y="118"/>
                  </a:lnTo>
                  <a:lnTo>
                    <a:pt x="93" y="131"/>
                  </a:lnTo>
                  <a:lnTo>
                    <a:pt x="91" y="143"/>
                  </a:lnTo>
                  <a:lnTo>
                    <a:pt x="91" y="143"/>
                  </a:lnTo>
                  <a:close/>
                  <a:moveTo>
                    <a:pt x="175" y="40"/>
                  </a:moveTo>
                  <a:lnTo>
                    <a:pt x="104" y="109"/>
                  </a:lnTo>
                  <a:lnTo>
                    <a:pt x="127" y="131"/>
                  </a:lnTo>
                  <a:lnTo>
                    <a:pt x="198" y="63"/>
                  </a:lnTo>
                  <a:lnTo>
                    <a:pt x="175" y="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679025" y="3813404"/>
            <a:ext cx="1658365" cy="923695"/>
            <a:chOff x="948446" y="6922911"/>
            <a:chExt cx="2834072" cy="1518862"/>
          </a:xfrm>
        </p:grpSpPr>
        <p:sp>
          <p:nvSpPr>
            <p:cNvPr id="24" name="文本框 23"/>
            <p:cNvSpPr txBox="1"/>
            <p:nvPr/>
          </p:nvSpPr>
          <p:spPr>
            <a:xfrm>
              <a:off x="1179481" y="6922911"/>
              <a:ext cx="2603037" cy="6073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2020.10– 2020.11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948446" y="7561182"/>
              <a:ext cx="2766358" cy="8805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确定研究课题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</a:endParaRPr>
            </a:p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搜集相关文献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250277" y="2308614"/>
            <a:ext cx="421310" cy="437868"/>
            <a:chOff x="11436141" y="-1122736"/>
            <a:chExt cx="675250" cy="675250"/>
          </a:xfrm>
        </p:grpSpPr>
        <p:sp>
          <p:nvSpPr>
            <p:cNvPr id="27" name="椭圆 26"/>
            <p:cNvSpPr/>
            <p:nvPr/>
          </p:nvSpPr>
          <p:spPr>
            <a:xfrm>
              <a:off x="11436141" y="-1122736"/>
              <a:ext cx="675250" cy="675250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28" name="Freeform 263"/>
            <p:cNvSpPr>
              <a:spLocks noEditPoints="1"/>
            </p:cNvSpPr>
            <p:nvPr/>
          </p:nvSpPr>
          <p:spPr bwMode="auto">
            <a:xfrm>
              <a:off x="11636447" y="-982755"/>
              <a:ext cx="274638" cy="395288"/>
            </a:xfrm>
            <a:custGeom>
              <a:avLst/>
              <a:gdLst>
                <a:gd name="T0" fmla="*/ 21 w 78"/>
                <a:gd name="T1" fmla="*/ 36 h 112"/>
                <a:gd name="T2" fmla="*/ 21 w 78"/>
                <a:gd name="T3" fmla="*/ 11 h 112"/>
                <a:gd name="T4" fmla="*/ 58 w 78"/>
                <a:gd name="T5" fmla="*/ 11 h 112"/>
                <a:gd name="T6" fmla="*/ 57 w 78"/>
                <a:gd name="T7" fmla="*/ 36 h 112"/>
                <a:gd name="T8" fmla="*/ 53 w 78"/>
                <a:gd name="T9" fmla="*/ 47 h 112"/>
                <a:gd name="T10" fmla="*/ 39 w 78"/>
                <a:gd name="T11" fmla="*/ 53 h 112"/>
                <a:gd name="T12" fmla="*/ 39 w 78"/>
                <a:gd name="T13" fmla="*/ 53 h 112"/>
                <a:gd name="T14" fmla="*/ 26 w 78"/>
                <a:gd name="T15" fmla="*/ 47 h 112"/>
                <a:gd name="T16" fmla="*/ 21 w 78"/>
                <a:gd name="T17" fmla="*/ 36 h 112"/>
                <a:gd name="T18" fmla="*/ 13 w 78"/>
                <a:gd name="T19" fmla="*/ 107 h 112"/>
                <a:gd name="T20" fmla="*/ 67 w 78"/>
                <a:gd name="T21" fmla="*/ 107 h 112"/>
                <a:gd name="T22" fmla="*/ 64 w 78"/>
                <a:gd name="T23" fmla="*/ 112 h 112"/>
                <a:gd name="T24" fmla="*/ 16 w 78"/>
                <a:gd name="T25" fmla="*/ 112 h 112"/>
                <a:gd name="T26" fmla="*/ 13 w 78"/>
                <a:gd name="T27" fmla="*/ 107 h 112"/>
                <a:gd name="T28" fmla="*/ 70 w 78"/>
                <a:gd name="T29" fmla="*/ 67 h 112"/>
                <a:gd name="T30" fmla="*/ 76 w 78"/>
                <a:gd name="T31" fmla="*/ 90 h 112"/>
                <a:gd name="T32" fmla="*/ 68 w 78"/>
                <a:gd name="T33" fmla="*/ 103 h 112"/>
                <a:gd name="T34" fmla="*/ 66 w 78"/>
                <a:gd name="T35" fmla="*/ 103 h 112"/>
                <a:gd name="T36" fmla="*/ 66 w 78"/>
                <a:gd name="T37" fmla="*/ 72 h 112"/>
                <a:gd name="T38" fmla="*/ 42 w 78"/>
                <a:gd name="T39" fmla="*/ 72 h 112"/>
                <a:gd name="T40" fmla="*/ 49 w 78"/>
                <a:gd name="T41" fmla="*/ 56 h 112"/>
                <a:gd name="T42" fmla="*/ 51 w 78"/>
                <a:gd name="T43" fmla="*/ 54 h 112"/>
                <a:gd name="T44" fmla="*/ 65 w 78"/>
                <a:gd name="T45" fmla="*/ 57 h 112"/>
                <a:gd name="T46" fmla="*/ 66 w 78"/>
                <a:gd name="T47" fmla="*/ 57 h 112"/>
                <a:gd name="T48" fmla="*/ 66 w 78"/>
                <a:gd name="T49" fmla="*/ 58 h 112"/>
                <a:gd name="T50" fmla="*/ 70 w 78"/>
                <a:gd name="T51" fmla="*/ 67 h 112"/>
                <a:gd name="T52" fmla="*/ 70 w 78"/>
                <a:gd name="T53" fmla="*/ 67 h 112"/>
                <a:gd name="T54" fmla="*/ 14 w 78"/>
                <a:gd name="T55" fmla="*/ 103 h 112"/>
                <a:gd name="T56" fmla="*/ 11 w 78"/>
                <a:gd name="T57" fmla="*/ 103 h 112"/>
                <a:gd name="T58" fmla="*/ 3 w 78"/>
                <a:gd name="T59" fmla="*/ 90 h 112"/>
                <a:gd name="T60" fmla="*/ 9 w 78"/>
                <a:gd name="T61" fmla="*/ 67 h 112"/>
                <a:gd name="T62" fmla="*/ 14 w 78"/>
                <a:gd name="T63" fmla="*/ 58 h 112"/>
                <a:gd name="T64" fmla="*/ 14 w 78"/>
                <a:gd name="T65" fmla="*/ 57 h 112"/>
                <a:gd name="T66" fmla="*/ 14 w 78"/>
                <a:gd name="T67" fmla="*/ 57 h 112"/>
                <a:gd name="T68" fmla="*/ 28 w 78"/>
                <a:gd name="T69" fmla="*/ 54 h 112"/>
                <a:gd name="T70" fmla="*/ 30 w 78"/>
                <a:gd name="T71" fmla="*/ 56 h 112"/>
                <a:gd name="T72" fmla="*/ 38 w 78"/>
                <a:gd name="T73" fmla="*/ 72 h 112"/>
                <a:gd name="T74" fmla="*/ 14 w 78"/>
                <a:gd name="T75" fmla="*/ 72 h 112"/>
                <a:gd name="T76" fmla="*/ 14 w 78"/>
                <a:gd name="T77" fmla="*/ 103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112">
                  <a:moveTo>
                    <a:pt x="21" y="36"/>
                  </a:moveTo>
                  <a:cubicBezTo>
                    <a:pt x="20" y="27"/>
                    <a:pt x="20" y="19"/>
                    <a:pt x="21" y="11"/>
                  </a:cubicBezTo>
                  <a:cubicBezTo>
                    <a:pt x="37" y="0"/>
                    <a:pt x="45" y="13"/>
                    <a:pt x="58" y="11"/>
                  </a:cubicBezTo>
                  <a:cubicBezTo>
                    <a:pt x="59" y="19"/>
                    <a:pt x="59" y="29"/>
                    <a:pt x="57" y="36"/>
                  </a:cubicBezTo>
                  <a:cubicBezTo>
                    <a:pt x="57" y="40"/>
                    <a:pt x="55" y="44"/>
                    <a:pt x="53" y="47"/>
                  </a:cubicBezTo>
                  <a:cubicBezTo>
                    <a:pt x="49" y="51"/>
                    <a:pt x="44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4" y="53"/>
                    <a:pt x="29" y="51"/>
                    <a:pt x="26" y="47"/>
                  </a:cubicBezTo>
                  <a:cubicBezTo>
                    <a:pt x="24" y="44"/>
                    <a:pt x="22" y="40"/>
                    <a:pt x="21" y="36"/>
                  </a:cubicBezTo>
                  <a:close/>
                  <a:moveTo>
                    <a:pt x="13" y="107"/>
                  </a:moveTo>
                  <a:cubicBezTo>
                    <a:pt x="67" y="107"/>
                    <a:pt x="67" y="107"/>
                    <a:pt x="67" y="107"/>
                  </a:cubicBezTo>
                  <a:cubicBezTo>
                    <a:pt x="64" y="112"/>
                    <a:pt x="64" y="112"/>
                    <a:pt x="64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3" y="107"/>
                    <a:pt x="13" y="107"/>
                    <a:pt x="13" y="107"/>
                  </a:cubicBezTo>
                  <a:close/>
                  <a:moveTo>
                    <a:pt x="70" y="67"/>
                  </a:moveTo>
                  <a:cubicBezTo>
                    <a:pt x="76" y="90"/>
                    <a:pt x="76" y="90"/>
                    <a:pt x="76" y="90"/>
                  </a:cubicBezTo>
                  <a:cubicBezTo>
                    <a:pt x="78" y="98"/>
                    <a:pt x="77" y="103"/>
                    <a:pt x="68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68" y="61"/>
                    <a:pt x="69" y="64"/>
                    <a:pt x="70" y="67"/>
                  </a:cubicBezTo>
                  <a:cubicBezTo>
                    <a:pt x="70" y="67"/>
                    <a:pt x="70" y="67"/>
                    <a:pt x="70" y="67"/>
                  </a:cubicBezTo>
                  <a:close/>
                  <a:moveTo>
                    <a:pt x="14" y="103"/>
                  </a:moveTo>
                  <a:cubicBezTo>
                    <a:pt x="11" y="103"/>
                    <a:pt x="11" y="103"/>
                    <a:pt x="11" y="103"/>
                  </a:cubicBezTo>
                  <a:cubicBezTo>
                    <a:pt x="1" y="103"/>
                    <a:pt x="0" y="98"/>
                    <a:pt x="3" y="90"/>
                  </a:cubicBezTo>
                  <a:cubicBezTo>
                    <a:pt x="9" y="67"/>
                    <a:pt x="9" y="67"/>
                    <a:pt x="9" y="67"/>
                  </a:cubicBezTo>
                  <a:cubicBezTo>
                    <a:pt x="9" y="63"/>
                    <a:pt x="11" y="60"/>
                    <a:pt x="14" y="58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14" y="72"/>
                    <a:pt x="14" y="72"/>
                    <a:pt x="14" y="72"/>
                  </a:cubicBezTo>
                  <a:lnTo>
                    <a:pt x="14" y="1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515688" y="2785349"/>
            <a:ext cx="1870945" cy="890235"/>
            <a:chOff x="48890" y="4253875"/>
            <a:chExt cx="3197363" cy="1463842"/>
          </a:xfrm>
        </p:grpSpPr>
        <p:sp>
          <p:nvSpPr>
            <p:cNvPr id="30" name="文本框 29"/>
            <p:cNvSpPr txBox="1"/>
            <p:nvPr/>
          </p:nvSpPr>
          <p:spPr>
            <a:xfrm>
              <a:off x="366862" y="4253875"/>
              <a:ext cx="2594819" cy="607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2020.11 – 2021.01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8890" y="4837126"/>
              <a:ext cx="3197363" cy="8805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完成论文开题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</a:endParaRPr>
            </a:p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设计项目整体框架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107953" y="2308614"/>
            <a:ext cx="421310" cy="437868"/>
            <a:chOff x="10816366" y="-1523589"/>
            <a:chExt cx="675250" cy="675250"/>
          </a:xfrm>
        </p:grpSpPr>
        <p:sp>
          <p:nvSpPr>
            <p:cNvPr id="33" name="椭圆 32"/>
            <p:cNvSpPr/>
            <p:nvPr/>
          </p:nvSpPr>
          <p:spPr>
            <a:xfrm>
              <a:off x="10816366" y="-1523589"/>
              <a:ext cx="675250" cy="675250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34" name="Freeform 335"/>
            <p:cNvSpPr>
              <a:spLocks noEditPoints="1"/>
            </p:cNvSpPr>
            <p:nvPr/>
          </p:nvSpPr>
          <p:spPr bwMode="auto">
            <a:xfrm>
              <a:off x="10969047" y="-1351858"/>
              <a:ext cx="369888" cy="331788"/>
            </a:xfrm>
            <a:custGeom>
              <a:avLst/>
              <a:gdLst>
                <a:gd name="T0" fmla="*/ 52 w 105"/>
                <a:gd name="T1" fmla="*/ 17 h 94"/>
                <a:gd name="T2" fmla="*/ 45 w 105"/>
                <a:gd name="T3" fmla="*/ 24 h 94"/>
                <a:gd name="T4" fmla="*/ 52 w 105"/>
                <a:gd name="T5" fmla="*/ 31 h 94"/>
                <a:gd name="T6" fmla="*/ 59 w 105"/>
                <a:gd name="T7" fmla="*/ 24 h 94"/>
                <a:gd name="T8" fmla="*/ 52 w 105"/>
                <a:gd name="T9" fmla="*/ 17 h 94"/>
                <a:gd name="T10" fmla="*/ 11 w 105"/>
                <a:gd name="T11" fmla="*/ 37 h 94"/>
                <a:gd name="T12" fmla="*/ 5 w 105"/>
                <a:gd name="T13" fmla="*/ 49 h 94"/>
                <a:gd name="T14" fmla="*/ 0 w 105"/>
                <a:gd name="T15" fmla="*/ 60 h 94"/>
                <a:gd name="T16" fmla="*/ 7 w 105"/>
                <a:gd name="T17" fmla="*/ 60 h 94"/>
                <a:gd name="T18" fmla="*/ 18 w 105"/>
                <a:gd name="T19" fmla="*/ 80 h 94"/>
                <a:gd name="T20" fmla="*/ 52 w 105"/>
                <a:gd name="T21" fmla="*/ 94 h 94"/>
                <a:gd name="T22" fmla="*/ 85 w 105"/>
                <a:gd name="T23" fmla="*/ 80 h 94"/>
                <a:gd name="T24" fmla="*/ 91 w 105"/>
                <a:gd name="T25" fmla="*/ 73 h 94"/>
                <a:gd name="T26" fmla="*/ 79 w 105"/>
                <a:gd name="T27" fmla="*/ 73 h 94"/>
                <a:gd name="T28" fmla="*/ 78 w 105"/>
                <a:gd name="T29" fmla="*/ 74 h 94"/>
                <a:gd name="T30" fmla="*/ 52 w 105"/>
                <a:gd name="T31" fmla="*/ 85 h 94"/>
                <a:gd name="T32" fmla="*/ 25 w 105"/>
                <a:gd name="T33" fmla="*/ 74 h 94"/>
                <a:gd name="T34" fmla="*/ 17 w 105"/>
                <a:gd name="T35" fmla="*/ 60 h 94"/>
                <a:gd name="T36" fmla="*/ 22 w 105"/>
                <a:gd name="T37" fmla="*/ 60 h 94"/>
                <a:gd name="T38" fmla="*/ 16 w 105"/>
                <a:gd name="T39" fmla="*/ 49 h 94"/>
                <a:gd name="T40" fmla="*/ 11 w 105"/>
                <a:gd name="T41" fmla="*/ 37 h 94"/>
                <a:gd name="T42" fmla="*/ 93 w 105"/>
                <a:gd name="T43" fmla="*/ 63 h 94"/>
                <a:gd name="T44" fmla="*/ 88 w 105"/>
                <a:gd name="T45" fmla="*/ 52 h 94"/>
                <a:gd name="T46" fmla="*/ 82 w 105"/>
                <a:gd name="T47" fmla="*/ 40 h 94"/>
                <a:gd name="T48" fmla="*/ 88 w 105"/>
                <a:gd name="T49" fmla="*/ 40 h 94"/>
                <a:gd name="T50" fmla="*/ 78 w 105"/>
                <a:gd name="T51" fmla="*/ 21 h 94"/>
                <a:gd name="T52" fmla="*/ 52 w 105"/>
                <a:gd name="T53" fmla="*/ 10 h 94"/>
                <a:gd name="T54" fmla="*/ 25 w 105"/>
                <a:gd name="T55" fmla="*/ 21 h 94"/>
                <a:gd name="T56" fmla="*/ 22 w 105"/>
                <a:gd name="T57" fmla="*/ 25 h 94"/>
                <a:gd name="T58" fmla="*/ 10 w 105"/>
                <a:gd name="T59" fmla="*/ 25 h 94"/>
                <a:gd name="T60" fmla="*/ 18 w 105"/>
                <a:gd name="T61" fmla="*/ 14 h 94"/>
                <a:gd name="T62" fmla="*/ 52 w 105"/>
                <a:gd name="T63" fmla="*/ 0 h 94"/>
                <a:gd name="T64" fmla="*/ 85 w 105"/>
                <a:gd name="T65" fmla="*/ 14 h 94"/>
                <a:gd name="T66" fmla="*/ 98 w 105"/>
                <a:gd name="T67" fmla="*/ 40 h 94"/>
                <a:gd name="T68" fmla="*/ 105 w 105"/>
                <a:gd name="T69" fmla="*/ 40 h 94"/>
                <a:gd name="T70" fmla="*/ 99 w 105"/>
                <a:gd name="T71" fmla="*/ 52 h 94"/>
                <a:gd name="T72" fmla="*/ 93 w 105"/>
                <a:gd name="T73" fmla="*/ 63 h 94"/>
                <a:gd name="T74" fmla="*/ 40 w 105"/>
                <a:gd name="T75" fmla="*/ 50 h 94"/>
                <a:gd name="T76" fmla="*/ 43 w 105"/>
                <a:gd name="T77" fmla="*/ 33 h 94"/>
                <a:gd name="T78" fmla="*/ 60 w 105"/>
                <a:gd name="T79" fmla="*/ 33 h 94"/>
                <a:gd name="T80" fmla="*/ 64 w 105"/>
                <a:gd name="T81" fmla="*/ 51 h 94"/>
                <a:gd name="T82" fmla="*/ 59 w 105"/>
                <a:gd name="T83" fmla="*/ 54 h 94"/>
                <a:gd name="T84" fmla="*/ 60 w 105"/>
                <a:gd name="T85" fmla="*/ 78 h 94"/>
                <a:gd name="T86" fmla="*/ 54 w 105"/>
                <a:gd name="T87" fmla="*/ 78 h 94"/>
                <a:gd name="T88" fmla="*/ 53 w 105"/>
                <a:gd name="T89" fmla="*/ 57 h 94"/>
                <a:gd name="T90" fmla="*/ 50 w 105"/>
                <a:gd name="T91" fmla="*/ 57 h 94"/>
                <a:gd name="T92" fmla="*/ 49 w 105"/>
                <a:gd name="T93" fmla="*/ 78 h 94"/>
                <a:gd name="T94" fmla="*/ 43 w 105"/>
                <a:gd name="T95" fmla="*/ 78 h 94"/>
                <a:gd name="T96" fmla="*/ 44 w 105"/>
                <a:gd name="T97" fmla="*/ 54 h 94"/>
                <a:gd name="T98" fmla="*/ 40 w 105"/>
                <a:gd name="T99" fmla="*/ 5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5" h="94">
                  <a:moveTo>
                    <a:pt x="52" y="17"/>
                  </a:moveTo>
                  <a:cubicBezTo>
                    <a:pt x="48" y="17"/>
                    <a:pt x="45" y="20"/>
                    <a:pt x="45" y="24"/>
                  </a:cubicBezTo>
                  <a:cubicBezTo>
                    <a:pt x="45" y="28"/>
                    <a:pt x="48" y="31"/>
                    <a:pt x="52" y="31"/>
                  </a:cubicBezTo>
                  <a:cubicBezTo>
                    <a:pt x="56" y="31"/>
                    <a:pt x="59" y="28"/>
                    <a:pt x="59" y="24"/>
                  </a:cubicBezTo>
                  <a:cubicBezTo>
                    <a:pt x="59" y="20"/>
                    <a:pt x="56" y="17"/>
                    <a:pt x="52" y="17"/>
                  </a:cubicBezTo>
                  <a:close/>
                  <a:moveTo>
                    <a:pt x="11" y="37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9" y="68"/>
                    <a:pt x="13" y="75"/>
                    <a:pt x="18" y="80"/>
                  </a:cubicBezTo>
                  <a:cubicBezTo>
                    <a:pt x="27" y="89"/>
                    <a:pt x="39" y="94"/>
                    <a:pt x="52" y="94"/>
                  </a:cubicBezTo>
                  <a:cubicBezTo>
                    <a:pt x="65" y="94"/>
                    <a:pt x="76" y="89"/>
                    <a:pt x="85" y="80"/>
                  </a:cubicBezTo>
                  <a:cubicBezTo>
                    <a:pt x="87" y="78"/>
                    <a:pt x="89" y="75"/>
                    <a:pt x="91" y="73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9" y="73"/>
                    <a:pt x="78" y="73"/>
                    <a:pt x="78" y="74"/>
                  </a:cubicBezTo>
                  <a:cubicBezTo>
                    <a:pt x="71" y="80"/>
                    <a:pt x="62" y="85"/>
                    <a:pt x="52" y="85"/>
                  </a:cubicBezTo>
                  <a:cubicBezTo>
                    <a:pt x="41" y="85"/>
                    <a:pt x="32" y="80"/>
                    <a:pt x="25" y="74"/>
                  </a:cubicBezTo>
                  <a:cubicBezTo>
                    <a:pt x="21" y="70"/>
                    <a:pt x="18" y="65"/>
                    <a:pt x="17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1" y="37"/>
                    <a:pt x="11" y="37"/>
                    <a:pt x="11" y="37"/>
                  </a:cubicBezTo>
                  <a:close/>
                  <a:moveTo>
                    <a:pt x="93" y="63"/>
                  </a:moveTo>
                  <a:cubicBezTo>
                    <a:pt x="88" y="52"/>
                    <a:pt x="88" y="52"/>
                    <a:pt x="88" y="52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33"/>
                    <a:pt x="83" y="26"/>
                    <a:pt x="78" y="21"/>
                  </a:cubicBezTo>
                  <a:cubicBezTo>
                    <a:pt x="71" y="14"/>
                    <a:pt x="62" y="10"/>
                    <a:pt x="52" y="10"/>
                  </a:cubicBezTo>
                  <a:cubicBezTo>
                    <a:pt x="41" y="10"/>
                    <a:pt x="32" y="14"/>
                    <a:pt x="25" y="21"/>
                  </a:cubicBezTo>
                  <a:cubicBezTo>
                    <a:pt x="24" y="22"/>
                    <a:pt x="23" y="23"/>
                    <a:pt x="22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3" y="21"/>
                    <a:pt x="15" y="17"/>
                    <a:pt x="18" y="14"/>
                  </a:cubicBezTo>
                  <a:cubicBezTo>
                    <a:pt x="27" y="6"/>
                    <a:pt x="39" y="0"/>
                    <a:pt x="52" y="0"/>
                  </a:cubicBezTo>
                  <a:cubicBezTo>
                    <a:pt x="65" y="0"/>
                    <a:pt x="76" y="6"/>
                    <a:pt x="85" y="14"/>
                  </a:cubicBezTo>
                  <a:cubicBezTo>
                    <a:pt x="92" y="21"/>
                    <a:pt x="96" y="30"/>
                    <a:pt x="98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3" y="63"/>
                    <a:pt x="93" y="63"/>
                    <a:pt x="93" y="63"/>
                  </a:cubicBezTo>
                  <a:close/>
                  <a:moveTo>
                    <a:pt x="40" y="50"/>
                  </a:moveTo>
                  <a:cubicBezTo>
                    <a:pt x="43" y="33"/>
                    <a:pt x="43" y="33"/>
                    <a:pt x="43" y="33"/>
                  </a:cubicBezTo>
                  <a:cubicBezTo>
                    <a:pt x="62" y="33"/>
                    <a:pt x="42" y="33"/>
                    <a:pt x="60" y="33"/>
                  </a:cubicBezTo>
                  <a:cubicBezTo>
                    <a:pt x="64" y="51"/>
                    <a:pt x="64" y="51"/>
                    <a:pt x="64" y="51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60" y="78"/>
                    <a:pt x="60" y="78"/>
                    <a:pt x="60" y="78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53" y="57"/>
                    <a:pt x="53" y="57"/>
                    <a:pt x="53" y="57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2"/>
                    <a:pt x="42" y="51"/>
                    <a:pt x="40" y="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407946" y="2773331"/>
            <a:ext cx="1870945" cy="676490"/>
            <a:chOff x="107819" y="4253875"/>
            <a:chExt cx="3197362" cy="1112373"/>
          </a:xfrm>
        </p:grpSpPr>
        <p:sp>
          <p:nvSpPr>
            <p:cNvPr id="36" name="文本框 35"/>
            <p:cNvSpPr txBox="1"/>
            <p:nvPr/>
          </p:nvSpPr>
          <p:spPr>
            <a:xfrm>
              <a:off x="364126" y="4253875"/>
              <a:ext cx="2600297" cy="607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2021.01– 2021.03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07819" y="4850040"/>
              <a:ext cx="3197362" cy="5162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完成系统主体搭建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7911075" y="2308614"/>
            <a:ext cx="421310" cy="437868"/>
            <a:chOff x="10925376" y="-932614"/>
            <a:chExt cx="675250" cy="675250"/>
          </a:xfrm>
        </p:grpSpPr>
        <p:sp>
          <p:nvSpPr>
            <p:cNvPr id="39" name="椭圆 38"/>
            <p:cNvSpPr/>
            <p:nvPr/>
          </p:nvSpPr>
          <p:spPr>
            <a:xfrm>
              <a:off x="10925376" y="-932614"/>
              <a:ext cx="675250" cy="675250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40" name="Freeform 284"/>
            <p:cNvSpPr>
              <a:spLocks noEditPoints="1"/>
            </p:cNvSpPr>
            <p:nvPr/>
          </p:nvSpPr>
          <p:spPr bwMode="auto">
            <a:xfrm>
              <a:off x="11092345" y="-755326"/>
              <a:ext cx="341313" cy="320675"/>
            </a:xfrm>
            <a:custGeom>
              <a:avLst/>
              <a:gdLst>
                <a:gd name="T0" fmla="*/ 8 w 97"/>
                <a:gd name="T1" fmla="*/ 10 h 91"/>
                <a:gd name="T2" fmla="*/ 28 w 97"/>
                <a:gd name="T3" fmla="*/ 10 h 91"/>
                <a:gd name="T4" fmla="*/ 41 w 97"/>
                <a:gd name="T5" fmla="*/ 45 h 91"/>
                <a:gd name="T6" fmla="*/ 51 w 97"/>
                <a:gd name="T7" fmla="*/ 41 h 91"/>
                <a:gd name="T8" fmla="*/ 59 w 97"/>
                <a:gd name="T9" fmla="*/ 46 h 91"/>
                <a:gd name="T10" fmla="*/ 66 w 97"/>
                <a:gd name="T11" fmla="*/ 27 h 91"/>
                <a:gd name="T12" fmla="*/ 73 w 97"/>
                <a:gd name="T13" fmla="*/ 34 h 91"/>
                <a:gd name="T14" fmla="*/ 83 w 97"/>
                <a:gd name="T15" fmla="*/ 23 h 91"/>
                <a:gd name="T16" fmla="*/ 73 w 97"/>
                <a:gd name="T17" fmla="*/ 40 h 91"/>
                <a:gd name="T18" fmla="*/ 67 w 97"/>
                <a:gd name="T19" fmla="*/ 33 h 91"/>
                <a:gd name="T20" fmla="*/ 61 w 97"/>
                <a:gd name="T21" fmla="*/ 51 h 91"/>
                <a:gd name="T22" fmla="*/ 51 w 97"/>
                <a:gd name="T23" fmla="*/ 45 h 91"/>
                <a:gd name="T24" fmla="*/ 41 w 97"/>
                <a:gd name="T25" fmla="*/ 45 h 91"/>
                <a:gd name="T26" fmla="*/ 74 w 97"/>
                <a:gd name="T27" fmla="*/ 86 h 91"/>
                <a:gd name="T28" fmla="*/ 43 w 97"/>
                <a:gd name="T29" fmla="*/ 91 h 91"/>
                <a:gd name="T30" fmla="*/ 63 w 97"/>
                <a:gd name="T31" fmla="*/ 68 h 91"/>
                <a:gd name="T32" fmla="*/ 97 w 97"/>
                <a:gd name="T33" fmla="*/ 68 h 91"/>
                <a:gd name="T34" fmla="*/ 97 w 97"/>
                <a:gd name="T35" fmla="*/ 6 h 91"/>
                <a:gd name="T36" fmla="*/ 93 w 97"/>
                <a:gd name="T37" fmla="*/ 3 h 91"/>
                <a:gd name="T38" fmla="*/ 34 w 97"/>
                <a:gd name="T39" fmla="*/ 9 h 91"/>
                <a:gd name="T40" fmla="*/ 90 w 97"/>
                <a:gd name="T41" fmla="*/ 61 h 91"/>
                <a:gd name="T42" fmla="*/ 36 w 97"/>
                <a:gd name="T43" fmla="*/ 68 h 91"/>
                <a:gd name="T44" fmla="*/ 54 w 97"/>
                <a:gd name="T45" fmla="*/ 84 h 91"/>
                <a:gd name="T46" fmla="*/ 63 w 97"/>
                <a:gd name="T47" fmla="*/ 68 h 91"/>
                <a:gd name="T48" fmla="*/ 7 w 97"/>
                <a:gd name="T49" fmla="*/ 55 h 91"/>
                <a:gd name="T50" fmla="*/ 14 w 97"/>
                <a:gd name="T51" fmla="*/ 91 h 91"/>
                <a:gd name="T52" fmla="*/ 20 w 97"/>
                <a:gd name="T53" fmla="*/ 60 h 91"/>
                <a:gd name="T54" fmla="*/ 31 w 97"/>
                <a:gd name="T55" fmla="*/ 91 h 91"/>
                <a:gd name="T56" fmla="*/ 28 w 97"/>
                <a:gd name="T57" fmla="*/ 33 h 91"/>
                <a:gd name="T58" fmla="*/ 55 w 97"/>
                <a:gd name="T59" fmla="*/ 24 h 91"/>
                <a:gd name="T60" fmla="*/ 20 w 97"/>
                <a:gd name="T61" fmla="*/ 23 h 91"/>
                <a:gd name="T62" fmla="*/ 19 w 97"/>
                <a:gd name="T63" fmla="*/ 27 h 91"/>
                <a:gd name="T64" fmla="*/ 18 w 97"/>
                <a:gd name="T65" fmla="*/ 47 h 91"/>
                <a:gd name="T66" fmla="*/ 18 w 97"/>
                <a:gd name="T67" fmla="*/ 47 h 91"/>
                <a:gd name="T68" fmla="*/ 18 w 97"/>
                <a:gd name="T69" fmla="*/ 47 h 91"/>
                <a:gd name="T70" fmla="*/ 16 w 97"/>
                <a:gd name="T71" fmla="*/ 27 h 91"/>
                <a:gd name="T72" fmla="*/ 16 w 97"/>
                <a:gd name="T73" fmla="*/ 23 h 91"/>
                <a:gd name="T74" fmla="*/ 0 w 97"/>
                <a:gd name="T75" fmla="*/ 5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" h="91">
                  <a:moveTo>
                    <a:pt x="18" y="0"/>
                  </a:moveTo>
                  <a:cubicBezTo>
                    <a:pt x="12" y="0"/>
                    <a:pt x="8" y="4"/>
                    <a:pt x="8" y="10"/>
                  </a:cubicBezTo>
                  <a:cubicBezTo>
                    <a:pt x="8" y="16"/>
                    <a:pt x="12" y="20"/>
                    <a:pt x="18" y="20"/>
                  </a:cubicBezTo>
                  <a:cubicBezTo>
                    <a:pt x="24" y="20"/>
                    <a:pt x="28" y="16"/>
                    <a:pt x="28" y="10"/>
                  </a:cubicBezTo>
                  <a:cubicBezTo>
                    <a:pt x="28" y="4"/>
                    <a:pt x="24" y="0"/>
                    <a:pt x="18" y="0"/>
                  </a:cubicBezTo>
                  <a:close/>
                  <a:moveTo>
                    <a:pt x="41" y="45"/>
                  </a:moveTo>
                  <a:cubicBezTo>
                    <a:pt x="50" y="42"/>
                    <a:pt x="50" y="42"/>
                    <a:pt x="50" y="42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75" y="38"/>
                    <a:pt x="75" y="38"/>
                    <a:pt x="75" y="38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1" y="45"/>
                    <a:pt x="41" y="45"/>
                    <a:pt x="41" y="45"/>
                  </a:cubicBezTo>
                  <a:close/>
                  <a:moveTo>
                    <a:pt x="43" y="86"/>
                  </a:moveTo>
                  <a:cubicBezTo>
                    <a:pt x="74" y="86"/>
                    <a:pt x="74" y="86"/>
                    <a:pt x="74" y="86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86"/>
                    <a:pt x="43" y="86"/>
                    <a:pt x="43" y="86"/>
                  </a:cubicBezTo>
                  <a:close/>
                  <a:moveTo>
                    <a:pt x="63" y="68"/>
                  </a:moveTo>
                  <a:cubicBezTo>
                    <a:pt x="93" y="68"/>
                    <a:pt x="93" y="68"/>
                    <a:pt x="93" y="68"/>
                  </a:cubicBezTo>
                  <a:cubicBezTo>
                    <a:pt x="97" y="68"/>
                    <a:pt x="97" y="68"/>
                    <a:pt x="97" y="68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63" y="84"/>
                    <a:pt x="63" y="84"/>
                    <a:pt x="63" y="84"/>
                  </a:cubicBezTo>
                  <a:cubicBezTo>
                    <a:pt x="63" y="68"/>
                    <a:pt x="63" y="68"/>
                    <a:pt x="63" y="68"/>
                  </a:cubicBezTo>
                  <a:close/>
                  <a:moveTo>
                    <a:pt x="0" y="50"/>
                  </a:moveTo>
                  <a:cubicBezTo>
                    <a:pt x="7" y="55"/>
                    <a:pt x="7" y="55"/>
                    <a:pt x="7" y="55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2" y="91"/>
                    <a:pt x="22" y="91"/>
                    <a:pt x="22" y="91"/>
                  </a:cubicBezTo>
                  <a:cubicBezTo>
                    <a:pt x="31" y="91"/>
                    <a:pt x="31" y="91"/>
                    <a:pt x="31" y="91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5" y="23"/>
                    <a:pt x="5" y="23"/>
                    <a:pt x="5" y="23"/>
                  </a:cubicBezTo>
                  <a:lnTo>
                    <a:pt x="0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7237577" y="2774310"/>
            <a:ext cx="1870945" cy="679675"/>
            <a:chOff x="-2676647" y="4379645"/>
            <a:chExt cx="3197361" cy="1117609"/>
          </a:xfrm>
        </p:grpSpPr>
        <p:sp>
          <p:nvSpPr>
            <p:cNvPr id="42" name="文本框 41"/>
            <p:cNvSpPr txBox="1"/>
            <p:nvPr/>
          </p:nvSpPr>
          <p:spPr>
            <a:xfrm>
              <a:off x="-2489351" y="4379645"/>
              <a:ext cx="2770143" cy="6073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2021.03 – 2021.04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-2676647" y="4981047"/>
              <a:ext cx="3197361" cy="5162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完成相关算法优化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3582589" y="4461254"/>
            <a:ext cx="1604989" cy="695681"/>
            <a:chOff x="193845" y="4253875"/>
            <a:chExt cx="2742855" cy="1143927"/>
          </a:xfrm>
        </p:grpSpPr>
        <p:sp>
          <p:nvSpPr>
            <p:cNvPr id="45" name="文本框 44"/>
            <p:cNvSpPr txBox="1"/>
            <p:nvPr/>
          </p:nvSpPr>
          <p:spPr>
            <a:xfrm>
              <a:off x="977763" y="4253875"/>
              <a:ext cx="1373019" cy="6073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2021.05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193845" y="4881595"/>
              <a:ext cx="2742855" cy="5162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参加论文答辩</a:t>
              </a: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530429" y="4461249"/>
            <a:ext cx="1617751" cy="675996"/>
            <a:chOff x="281938" y="4253875"/>
            <a:chExt cx="2764664" cy="1111561"/>
          </a:xfrm>
        </p:grpSpPr>
        <p:sp>
          <p:nvSpPr>
            <p:cNvPr id="48" name="文本框 47"/>
            <p:cNvSpPr txBox="1"/>
            <p:nvPr/>
          </p:nvSpPr>
          <p:spPr>
            <a:xfrm>
              <a:off x="281938" y="4253875"/>
              <a:ext cx="2764664" cy="607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2021.05 – 2021.05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370518" y="4849228"/>
              <a:ext cx="2587500" cy="5162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完成论文定稿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7331626" y="4467476"/>
            <a:ext cx="1715422" cy="677038"/>
            <a:chOff x="198481" y="4253873"/>
            <a:chExt cx="2931581" cy="1113275"/>
          </a:xfrm>
        </p:grpSpPr>
        <p:sp>
          <p:nvSpPr>
            <p:cNvPr id="51" name="文本框 50"/>
            <p:cNvSpPr txBox="1"/>
            <p:nvPr/>
          </p:nvSpPr>
          <p:spPr>
            <a:xfrm>
              <a:off x="279200" y="4253873"/>
              <a:ext cx="2770144" cy="607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2021.04 – 2021.04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198481" y="4850940"/>
              <a:ext cx="2931581" cy="5162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完成论文初稿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058" y="1804878"/>
            <a:ext cx="2137137" cy="302301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5521271" y="3806315"/>
            <a:ext cx="114646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15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学生：陆咏</a:t>
            </a:r>
          </a:p>
        </p:txBody>
      </p:sp>
      <p:sp>
        <p:nvSpPr>
          <p:cNvPr id="3" name="矩形 2"/>
          <p:cNvSpPr/>
          <p:nvPr/>
        </p:nvSpPr>
        <p:spPr>
          <a:xfrm>
            <a:off x="7599348" y="3806315"/>
            <a:ext cx="133882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15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导师：祝园园</a:t>
            </a:r>
          </a:p>
        </p:txBody>
      </p:sp>
      <p:sp>
        <p:nvSpPr>
          <p:cNvPr id="10" name="矩形 9"/>
          <p:cNvSpPr/>
          <p:nvPr/>
        </p:nvSpPr>
        <p:spPr>
          <a:xfrm>
            <a:off x="6254476" y="2828836"/>
            <a:ext cx="1877437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33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感谢观看</a:t>
            </a:r>
          </a:p>
        </p:txBody>
      </p:sp>
      <p:cxnSp>
        <p:nvCxnSpPr>
          <p:cNvPr id="13" name="直接连接符 68"/>
          <p:cNvCxnSpPr/>
          <p:nvPr/>
        </p:nvCxnSpPr>
        <p:spPr>
          <a:xfrm>
            <a:off x="5033194" y="2753430"/>
            <a:ext cx="4320000" cy="16720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"/>
          <p:cNvGrpSpPr/>
          <p:nvPr/>
        </p:nvGrpSpPr>
        <p:grpSpPr bwMode="auto">
          <a:xfrm>
            <a:off x="9157359" y="-546598"/>
            <a:ext cx="1831091" cy="2417843"/>
            <a:chOff x="0" y="-1"/>
            <a:chExt cx="2175714" cy="2871210"/>
          </a:xfrm>
          <a:solidFill>
            <a:srgbClr val="157E9F"/>
          </a:solidFill>
        </p:grpSpPr>
        <p:sp>
          <p:nvSpPr>
            <p:cNvPr id="17" name="矩形 13"/>
            <p:cNvSpPr>
              <a:spLocks noChangeArrowheads="1"/>
            </p:cNvSpPr>
            <p:nvPr/>
          </p:nvSpPr>
          <p:spPr bwMode="auto">
            <a:xfrm rot="2727610">
              <a:off x="-391510" y="1232685"/>
              <a:ext cx="2871210" cy="405837"/>
            </a:xfrm>
            <a:prstGeom prst="rect">
              <a:avLst/>
            </a:prstGeom>
            <a:solidFill>
              <a:srgbClr val="205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8" name="TextBox 14"/>
            <p:cNvSpPr>
              <a:spLocks noChangeArrowheads="1"/>
            </p:cNvSpPr>
            <p:nvPr/>
          </p:nvSpPr>
          <p:spPr bwMode="auto">
            <a:xfrm rot="2748894">
              <a:off x="441729" y="1209933"/>
              <a:ext cx="1074001" cy="356559"/>
            </a:xfrm>
            <a:prstGeom prst="rect">
              <a:avLst/>
            </a:prstGeom>
            <a:solidFill>
              <a:srgbClr val="205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35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rPr>
                <a:t>2020·11</a:t>
              </a:r>
              <a:endParaRPr lang="zh-CN" altLang="en-US" sz="13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endParaRPr>
            </a:p>
          </p:txBody>
        </p:sp>
        <p:sp>
          <p:nvSpPr>
            <p:cNvPr id="19" name="直接连接符 15"/>
            <p:cNvSpPr>
              <a:spLocks noChangeShapeType="1"/>
            </p:cNvSpPr>
            <p:nvPr/>
          </p:nvSpPr>
          <p:spPr bwMode="auto">
            <a:xfrm>
              <a:off x="0" y="609418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0" name="直接连接符 16"/>
            <p:cNvSpPr>
              <a:spLocks noChangeShapeType="1"/>
            </p:cNvSpPr>
            <p:nvPr/>
          </p:nvSpPr>
          <p:spPr bwMode="auto">
            <a:xfrm>
              <a:off x="159490" y="328427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cxnSp>
        <p:nvCxnSpPr>
          <p:cNvPr id="21" name="直接连接符 68"/>
          <p:cNvCxnSpPr/>
          <p:nvPr/>
        </p:nvCxnSpPr>
        <p:spPr>
          <a:xfrm>
            <a:off x="5038764" y="3467988"/>
            <a:ext cx="4320000" cy="16720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kDn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862454" y="1516478"/>
            <a:ext cx="44522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研究背景</a:t>
            </a:r>
          </a:p>
        </p:txBody>
      </p:sp>
      <p:sp>
        <p:nvSpPr>
          <p:cNvPr id="8" name="矩形 7"/>
          <p:cNvSpPr/>
          <p:nvPr/>
        </p:nvSpPr>
        <p:spPr>
          <a:xfrm>
            <a:off x="1201421" y="-5715"/>
            <a:ext cx="1866428" cy="6858000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矩形 8"/>
          <p:cNvSpPr/>
          <p:nvPr/>
        </p:nvSpPr>
        <p:spPr>
          <a:xfrm>
            <a:off x="1624529" y="3515630"/>
            <a:ext cx="1223412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4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目录</a:t>
            </a:r>
          </a:p>
        </p:txBody>
      </p:sp>
      <p:sp>
        <p:nvSpPr>
          <p:cNvPr id="12" name="矩形 11"/>
          <p:cNvSpPr/>
          <p:nvPr/>
        </p:nvSpPr>
        <p:spPr>
          <a:xfrm>
            <a:off x="4125497" y="1514831"/>
            <a:ext cx="576000" cy="576000"/>
          </a:xfrm>
          <a:prstGeom prst="rect">
            <a:avLst/>
          </a:prstGeom>
          <a:noFill/>
          <a:ln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20517C"/>
                </a:solidFill>
                <a:latin typeface="STHeiti Light" charset="-122"/>
                <a:ea typeface="STHeiti Light" charset="-122"/>
                <a:cs typeface="STHeiti Light" charset="-122"/>
              </a:rPr>
              <a:t>1</a:t>
            </a:r>
            <a:endParaRPr lang="zh-CN" altLang="en-US" sz="3200" dirty="0">
              <a:solidFill>
                <a:srgbClr val="20517C"/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203" y="996587"/>
            <a:ext cx="1431404" cy="202474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4847590" y="2642229"/>
            <a:ext cx="42595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研究过程与方法</a:t>
            </a:r>
          </a:p>
        </p:txBody>
      </p:sp>
      <p:sp>
        <p:nvSpPr>
          <p:cNvPr id="37" name="矩形 36"/>
          <p:cNvSpPr/>
          <p:nvPr/>
        </p:nvSpPr>
        <p:spPr>
          <a:xfrm>
            <a:off x="4110733" y="2617895"/>
            <a:ext cx="576000" cy="576000"/>
          </a:xfrm>
          <a:prstGeom prst="rect">
            <a:avLst/>
          </a:prstGeom>
          <a:noFill/>
          <a:ln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20517C"/>
                </a:solidFill>
                <a:latin typeface="STHeiti Light" charset="-122"/>
                <a:ea typeface="STHeiti Light" charset="-122"/>
                <a:cs typeface="STHeiti Light" charset="-122"/>
              </a:rPr>
              <a:t>2</a:t>
            </a:r>
            <a:endParaRPr lang="zh-CN" altLang="en-US" sz="3200" dirty="0">
              <a:solidFill>
                <a:srgbClr val="20517C"/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856481" y="3751253"/>
            <a:ext cx="40570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研究成果展示</a:t>
            </a:r>
          </a:p>
        </p:txBody>
      </p:sp>
      <p:sp>
        <p:nvSpPr>
          <p:cNvPr id="39" name="矩形 38"/>
          <p:cNvSpPr/>
          <p:nvPr/>
        </p:nvSpPr>
        <p:spPr>
          <a:xfrm>
            <a:off x="4125497" y="3735629"/>
            <a:ext cx="576000" cy="576000"/>
          </a:xfrm>
          <a:prstGeom prst="rect">
            <a:avLst/>
          </a:prstGeom>
          <a:noFill/>
          <a:ln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20517C"/>
                </a:solidFill>
                <a:latin typeface="STHeiti Light" charset="-122"/>
                <a:ea typeface="STHeiti Light" charset="-122"/>
                <a:cs typeface="STHeiti Light" charset="-122"/>
              </a:rPr>
              <a:t>3</a:t>
            </a:r>
            <a:endParaRPr lang="zh-CN" altLang="en-US" sz="3200" dirty="0">
              <a:solidFill>
                <a:srgbClr val="20517C"/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847629" y="4883976"/>
            <a:ext cx="2051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论文总结</a:t>
            </a:r>
          </a:p>
        </p:txBody>
      </p:sp>
      <p:sp>
        <p:nvSpPr>
          <p:cNvPr id="41" name="矩形 40"/>
          <p:cNvSpPr/>
          <p:nvPr/>
        </p:nvSpPr>
        <p:spPr>
          <a:xfrm>
            <a:off x="4110733" y="4882329"/>
            <a:ext cx="576000" cy="576000"/>
          </a:xfrm>
          <a:prstGeom prst="rect">
            <a:avLst/>
          </a:prstGeom>
          <a:noFill/>
          <a:ln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20517C"/>
                </a:solidFill>
                <a:latin typeface="STHeiti Light" charset="-122"/>
                <a:ea typeface="STHeiti Light" charset="-122"/>
                <a:cs typeface="STHeiti Light" charset="-122"/>
              </a:rPr>
              <a:t>4</a:t>
            </a:r>
            <a:endParaRPr lang="zh-CN" altLang="en-US" sz="3200" dirty="0">
              <a:solidFill>
                <a:srgbClr val="20517C"/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19" name="幻灯片编号占位符 1"/>
          <p:cNvSpPr txBox="1"/>
          <p:nvPr/>
        </p:nvSpPr>
        <p:spPr>
          <a:xfrm>
            <a:off x="7981950" y="6356352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200" dirty="0">
                <a:solidFill>
                  <a:schemeClr val="tx1">
                    <a:tint val="75000"/>
                  </a:schemeClr>
                </a:solidFill>
              </a:rPr>
              <a:t>2</a:t>
            </a:r>
            <a:endParaRPr lang="zh-CN" altLang="en-US" sz="1200" dirty="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 animBg="1"/>
      <p:bldP spid="12" grpId="0" animBg="1"/>
      <p:bldP spid="36" grpId="0"/>
      <p:bldP spid="37" grpId="0" animBg="1"/>
      <p:bldP spid="38" grpId="0"/>
      <p:bldP spid="39" grpId="0" animBg="1"/>
      <p:bldP spid="40" grpId="0"/>
      <p:bldP spid="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kDn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8138345" y="6155697"/>
            <a:ext cx="2057400" cy="365125"/>
          </a:xfrm>
        </p:spPr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P1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占位符 3"/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r>
                  <a:rPr kumimoji="1" lang="zh-CN" altLang="en-US" dirty="0"/>
                  <a:t>研究背景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kumimoji="1" lang="zh-CN" altLang="en-US" dirty="0"/>
                  <a:t>选题背景及意义</a:t>
                </a:r>
              </a:p>
            </p:txBody>
          </p:sp>
        </mc:Choice>
        <mc:Fallback xmlns="">
          <p:sp>
            <p:nvSpPr>
              <p:cNvPr id="4" name="文本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4"/>
                <a:stretch>
                  <a:fillRect l="-7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直接连接符 24"/>
          <p:cNvCxnSpPr/>
          <p:nvPr/>
        </p:nvCxnSpPr>
        <p:spPr>
          <a:xfrm>
            <a:off x="1540814" y="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86535837-3A9B-5340-910C-346C33C394DE}"/>
              </a:ext>
            </a:extLst>
          </p:cNvPr>
          <p:cNvSpPr txBox="1"/>
          <p:nvPr/>
        </p:nvSpPr>
        <p:spPr>
          <a:xfrm>
            <a:off x="2489221" y="1441939"/>
            <a:ext cx="61917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图（</a:t>
            </a:r>
            <a:r>
              <a:rPr kumimoji="1" lang="en-US" altLang="zh-CN" sz="2400" dirty="0"/>
              <a:t>Graph</a:t>
            </a:r>
            <a:r>
              <a:rPr kumimoji="1" lang="zh-CN" altLang="en-US" sz="2400" dirty="0"/>
              <a:t>）数据的兴起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图数据的保存与处理</a:t>
            </a:r>
            <a:r>
              <a:rPr kumimoji="1" lang="en-US" altLang="zh-CN" sz="2400" dirty="0"/>
              <a:t>——</a:t>
            </a:r>
            <a:r>
              <a:rPr kumimoji="1" lang="zh-CN" altLang="en-US" sz="2400" dirty="0"/>
              <a:t>图数据库</a:t>
            </a:r>
            <a:endParaRPr kumimoji="1" lang="en-US" altLang="zh-CN" sz="24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5955A87-C352-B14C-8B14-C72BD5821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285" y="3102773"/>
            <a:ext cx="4146132" cy="2389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4AD2C33-65A7-3944-9764-E3CB6B892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438" y="2911273"/>
            <a:ext cx="4373175" cy="2772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kDn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26622" y="2110155"/>
            <a:ext cx="3738759" cy="3376245"/>
            <a:chOff x="3169966" y="1582616"/>
            <a:chExt cx="2804069" cy="2532184"/>
          </a:xfrm>
        </p:grpSpPr>
        <p:sp>
          <p:nvSpPr>
            <p:cNvPr id="4" name="Freeform: Shape 19"/>
            <p:cNvSpPr>
              <a:spLocks/>
            </p:cNvSpPr>
            <p:nvPr/>
          </p:nvSpPr>
          <p:spPr bwMode="auto">
            <a:xfrm>
              <a:off x="3169966" y="2674465"/>
              <a:ext cx="2180463" cy="1440335"/>
            </a:xfrm>
            <a:custGeom>
              <a:avLst/>
              <a:gdLst>
                <a:gd name="T0" fmla="*/ 37 w 1723"/>
                <a:gd name="T1" fmla="*/ 721 h 1138"/>
                <a:gd name="T2" fmla="*/ 451 w 1723"/>
                <a:gd name="T3" fmla="*/ 0 h 1138"/>
                <a:gd name="T4" fmla="*/ 451 w 1723"/>
                <a:gd name="T5" fmla="*/ 0 h 1138"/>
                <a:gd name="T6" fmla="*/ 634 w 1723"/>
                <a:gd name="T7" fmla="*/ 605 h 1138"/>
                <a:gd name="T8" fmla="*/ 1330 w 1723"/>
                <a:gd name="T9" fmla="*/ 579 h 1138"/>
                <a:gd name="T10" fmla="*/ 1446 w 1723"/>
                <a:gd name="T11" fmla="*/ 325 h 1138"/>
                <a:gd name="T12" fmla="*/ 1277 w 1723"/>
                <a:gd name="T13" fmla="*/ 32 h 1138"/>
                <a:gd name="T14" fmla="*/ 1071 w 1723"/>
                <a:gd name="T15" fmla="*/ 1138 h 1138"/>
                <a:gd name="T16" fmla="*/ 1071 w 1723"/>
                <a:gd name="T17" fmla="*/ 1138 h 1138"/>
                <a:gd name="T18" fmla="*/ 279 w 1723"/>
                <a:gd name="T19" fmla="*/ 1138 h 1138"/>
                <a:gd name="T20" fmla="*/ 0 w 1723"/>
                <a:gd name="T21" fmla="*/ 860 h 1138"/>
                <a:gd name="T22" fmla="*/ 37 w 1723"/>
                <a:gd name="T23" fmla="*/ 721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23" h="1138">
                  <a:moveTo>
                    <a:pt x="37" y="721"/>
                  </a:moveTo>
                  <a:cubicBezTo>
                    <a:pt x="451" y="0"/>
                    <a:pt x="451" y="0"/>
                    <a:pt x="451" y="0"/>
                  </a:cubicBezTo>
                  <a:cubicBezTo>
                    <a:pt x="451" y="0"/>
                    <a:pt x="451" y="0"/>
                    <a:pt x="451" y="0"/>
                  </a:cubicBezTo>
                  <a:cubicBezTo>
                    <a:pt x="342" y="265"/>
                    <a:pt x="450" y="484"/>
                    <a:pt x="634" y="605"/>
                  </a:cubicBezTo>
                  <a:cubicBezTo>
                    <a:pt x="828" y="733"/>
                    <a:pt x="1106" y="750"/>
                    <a:pt x="1330" y="579"/>
                  </a:cubicBezTo>
                  <a:cubicBezTo>
                    <a:pt x="1401" y="517"/>
                    <a:pt x="1446" y="426"/>
                    <a:pt x="1446" y="325"/>
                  </a:cubicBezTo>
                  <a:cubicBezTo>
                    <a:pt x="1446" y="196"/>
                    <a:pt x="1378" y="96"/>
                    <a:pt x="1277" y="32"/>
                  </a:cubicBezTo>
                  <a:cubicBezTo>
                    <a:pt x="1723" y="311"/>
                    <a:pt x="1648" y="1131"/>
                    <a:pt x="1071" y="1138"/>
                  </a:cubicBezTo>
                  <a:cubicBezTo>
                    <a:pt x="1071" y="1138"/>
                    <a:pt x="1071" y="1138"/>
                    <a:pt x="1071" y="1138"/>
                  </a:cubicBezTo>
                  <a:cubicBezTo>
                    <a:pt x="279" y="1138"/>
                    <a:pt x="279" y="1138"/>
                    <a:pt x="279" y="1138"/>
                  </a:cubicBezTo>
                  <a:cubicBezTo>
                    <a:pt x="125" y="1138"/>
                    <a:pt x="0" y="1014"/>
                    <a:pt x="0" y="860"/>
                  </a:cubicBezTo>
                  <a:cubicBezTo>
                    <a:pt x="0" y="809"/>
                    <a:pt x="13" y="762"/>
                    <a:pt x="37" y="7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5" name="Freeform: Shape 20"/>
            <p:cNvSpPr>
              <a:spLocks/>
            </p:cNvSpPr>
            <p:nvPr/>
          </p:nvSpPr>
          <p:spPr bwMode="auto">
            <a:xfrm>
              <a:off x="3454796" y="1582616"/>
              <a:ext cx="1944183" cy="2232249"/>
            </a:xfrm>
            <a:custGeom>
              <a:avLst/>
              <a:gdLst>
                <a:gd name="T0" fmla="*/ 226 w 1537"/>
                <a:gd name="T1" fmla="*/ 862 h 1764"/>
                <a:gd name="T2" fmla="*/ 640 w 1537"/>
                <a:gd name="T3" fmla="*/ 141 h 1764"/>
                <a:gd name="T4" fmla="*/ 883 w 1537"/>
                <a:gd name="T5" fmla="*/ 0 h 1764"/>
                <a:gd name="T6" fmla="*/ 1123 w 1537"/>
                <a:gd name="T7" fmla="*/ 136 h 1764"/>
                <a:gd name="T8" fmla="*/ 1537 w 1537"/>
                <a:gd name="T9" fmla="*/ 857 h 1764"/>
                <a:gd name="T10" fmla="*/ 1537 w 1537"/>
                <a:gd name="T11" fmla="*/ 857 h 1764"/>
                <a:gd name="T12" fmla="*/ 545 w 1537"/>
                <a:gd name="T13" fmla="*/ 1188 h 1764"/>
                <a:gd name="T14" fmla="*/ 883 w 1537"/>
                <a:gd name="T15" fmla="*/ 1525 h 1764"/>
                <a:gd name="T16" fmla="*/ 1094 w 1537"/>
                <a:gd name="T17" fmla="*/ 1451 h 1764"/>
                <a:gd name="T18" fmla="*/ 226 w 1537"/>
                <a:gd name="T19" fmla="*/ 863 h 1764"/>
                <a:gd name="T20" fmla="*/ 226 w 1537"/>
                <a:gd name="T21" fmla="*/ 862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37" h="1764">
                  <a:moveTo>
                    <a:pt x="226" y="862"/>
                  </a:moveTo>
                  <a:cubicBezTo>
                    <a:pt x="640" y="141"/>
                    <a:pt x="640" y="141"/>
                    <a:pt x="640" y="141"/>
                  </a:cubicBezTo>
                  <a:cubicBezTo>
                    <a:pt x="688" y="57"/>
                    <a:pt x="779" y="0"/>
                    <a:pt x="883" y="0"/>
                  </a:cubicBezTo>
                  <a:cubicBezTo>
                    <a:pt x="985" y="0"/>
                    <a:pt x="1074" y="55"/>
                    <a:pt x="1123" y="136"/>
                  </a:cubicBezTo>
                  <a:cubicBezTo>
                    <a:pt x="1537" y="857"/>
                    <a:pt x="1537" y="857"/>
                    <a:pt x="1537" y="857"/>
                  </a:cubicBezTo>
                  <a:cubicBezTo>
                    <a:pt x="1537" y="857"/>
                    <a:pt x="1537" y="857"/>
                    <a:pt x="1537" y="857"/>
                  </a:cubicBezTo>
                  <a:cubicBezTo>
                    <a:pt x="1244" y="356"/>
                    <a:pt x="545" y="671"/>
                    <a:pt x="545" y="1188"/>
                  </a:cubicBezTo>
                  <a:cubicBezTo>
                    <a:pt x="545" y="1374"/>
                    <a:pt x="696" y="1525"/>
                    <a:pt x="883" y="1525"/>
                  </a:cubicBezTo>
                  <a:cubicBezTo>
                    <a:pt x="963" y="1525"/>
                    <a:pt x="1036" y="1498"/>
                    <a:pt x="1094" y="1451"/>
                  </a:cubicBezTo>
                  <a:cubicBezTo>
                    <a:pt x="681" y="1764"/>
                    <a:pt x="0" y="1400"/>
                    <a:pt x="226" y="863"/>
                  </a:cubicBezTo>
                  <a:lnTo>
                    <a:pt x="226" y="8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6" name="Freeform: Shape 21"/>
            <p:cNvSpPr>
              <a:spLocks/>
            </p:cNvSpPr>
            <p:nvPr/>
          </p:nvSpPr>
          <p:spPr bwMode="auto">
            <a:xfrm>
              <a:off x="4144215" y="2033597"/>
              <a:ext cx="1829820" cy="2081203"/>
            </a:xfrm>
            <a:custGeom>
              <a:avLst/>
              <a:gdLst>
                <a:gd name="T0" fmla="*/ 992 w 1446"/>
                <a:gd name="T1" fmla="*/ 501 h 1645"/>
                <a:gd name="T2" fmla="*/ 1409 w 1446"/>
                <a:gd name="T3" fmla="*/ 1228 h 1645"/>
                <a:gd name="T4" fmla="*/ 1446 w 1446"/>
                <a:gd name="T5" fmla="*/ 1367 h 1645"/>
                <a:gd name="T6" fmla="*/ 1167 w 1446"/>
                <a:gd name="T7" fmla="*/ 1645 h 1645"/>
                <a:gd name="T8" fmla="*/ 294 w 1446"/>
                <a:gd name="T9" fmla="*/ 1645 h 1645"/>
                <a:gd name="T10" fmla="*/ 507 w 1446"/>
                <a:gd name="T11" fmla="*/ 539 h 1645"/>
                <a:gd name="T12" fmla="*/ 338 w 1446"/>
                <a:gd name="T13" fmla="*/ 494 h 1645"/>
                <a:gd name="T14" fmla="*/ 0 w 1446"/>
                <a:gd name="T15" fmla="*/ 832 h 1645"/>
                <a:gd name="T16" fmla="*/ 992 w 1446"/>
                <a:gd name="T17" fmla="*/ 501 h 1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6" h="1645">
                  <a:moveTo>
                    <a:pt x="992" y="501"/>
                  </a:moveTo>
                  <a:cubicBezTo>
                    <a:pt x="1409" y="1228"/>
                    <a:pt x="1409" y="1228"/>
                    <a:pt x="1409" y="1228"/>
                  </a:cubicBezTo>
                  <a:cubicBezTo>
                    <a:pt x="1432" y="1269"/>
                    <a:pt x="1446" y="1316"/>
                    <a:pt x="1446" y="1367"/>
                  </a:cubicBezTo>
                  <a:cubicBezTo>
                    <a:pt x="1446" y="1521"/>
                    <a:pt x="1321" y="1645"/>
                    <a:pt x="1167" y="1645"/>
                  </a:cubicBezTo>
                  <a:cubicBezTo>
                    <a:pt x="294" y="1645"/>
                    <a:pt x="294" y="1645"/>
                    <a:pt x="294" y="1645"/>
                  </a:cubicBezTo>
                  <a:cubicBezTo>
                    <a:pt x="877" y="1645"/>
                    <a:pt x="955" y="819"/>
                    <a:pt x="507" y="539"/>
                  </a:cubicBezTo>
                  <a:cubicBezTo>
                    <a:pt x="457" y="510"/>
                    <a:pt x="399" y="494"/>
                    <a:pt x="338" y="494"/>
                  </a:cubicBezTo>
                  <a:cubicBezTo>
                    <a:pt x="151" y="494"/>
                    <a:pt x="0" y="645"/>
                    <a:pt x="0" y="832"/>
                  </a:cubicBezTo>
                  <a:cubicBezTo>
                    <a:pt x="0" y="315"/>
                    <a:pt x="699" y="0"/>
                    <a:pt x="992" y="5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400"/>
            </a:p>
          </p:txBody>
        </p:sp>
        <p:sp>
          <p:nvSpPr>
            <p:cNvPr id="7" name="TextBox 5"/>
            <p:cNvSpPr txBox="1"/>
            <p:nvPr/>
          </p:nvSpPr>
          <p:spPr>
            <a:xfrm rot="18033840">
              <a:off x="3577882" y="2475660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zh-CN" altLang="en-US" sz="1867">
                  <a:solidFill>
                    <a:schemeClr val="bg1"/>
                  </a:solidFill>
                </a:rPr>
                <a:t>标题文本预设</a:t>
              </a:r>
            </a:p>
          </p:txBody>
        </p:sp>
        <p:sp>
          <p:nvSpPr>
            <p:cNvPr id="8" name="TextBox 6"/>
            <p:cNvSpPr txBox="1"/>
            <p:nvPr/>
          </p:nvSpPr>
          <p:spPr>
            <a:xfrm rot="3667932">
              <a:off x="4868076" y="2912507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lvl="0"/>
              <a:r>
                <a:rPr lang="zh-CN" altLang="en-US" sz="1867">
                  <a:solidFill>
                    <a:srgbClr val="FFFFFF"/>
                  </a:solidFill>
                </a:rPr>
                <a:t>标题文本预设</a:t>
              </a:r>
            </a:p>
          </p:txBody>
        </p:sp>
        <p:sp>
          <p:nvSpPr>
            <p:cNvPr id="9" name="TextBox 7"/>
            <p:cNvSpPr txBox="1"/>
            <p:nvPr/>
          </p:nvSpPr>
          <p:spPr>
            <a:xfrm>
              <a:off x="3684517" y="3787230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lvl="0"/>
              <a:r>
                <a:rPr lang="zh-CN" altLang="en-US" sz="1867">
                  <a:solidFill>
                    <a:srgbClr val="FFFFFF"/>
                  </a:solidFill>
                </a:rPr>
                <a:t>标题文本预设</a:t>
              </a:r>
            </a:p>
          </p:txBody>
        </p:sp>
        <p:grpSp>
          <p:nvGrpSpPr>
            <p:cNvPr id="10" name="Group 8"/>
            <p:cNvGrpSpPr/>
            <p:nvPr/>
          </p:nvGrpSpPr>
          <p:grpSpPr>
            <a:xfrm rot="13975806">
              <a:off x="3353901" y="3608659"/>
              <a:ext cx="239316" cy="348853"/>
              <a:chOff x="5429367" y="4908078"/>
              <a:chExt cx="319088" cy="465138"/>
            </a:xfrm>
            <a:solidFill>
              <a:schemeClr val="bg1"/>
            </a:solidFill>
          </p:grpSpPr>
          <p:sp>
            <p:nvSpPr>
              <p:cNvPr id="33" name="Freeform: Shape 16"/>
              <p:cNvSpPr>
                <a:spLocks/>
              </p:cNvSpPr>
              <p:nvPr/>
            </p:nvSpPr>
            <p:spPr bwMode="auto">
              <a:xfrm>
                <a:off x="5429367" y="4908078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636" y="3374"/>
                    </a:moveTo>
                    <a:lnTo>
                      <a:pt x="1963" y="3375"/>
                    </a:lnTo>
                    <a:lnTo>
                      <a:pt x="1963" y="2025"/>
                    </a:lnTo>
                    <a:cubicBezTo>
                      <a:pt x="1963" y="1653"/>
                      <a:pt x="2402" y="1350"/>
                      <a:pt x="2945" y="1350"/>
                    </a:cubicBezTo>
                    <a:lnTo>
                      <a:pt x="18654" y="1349"/>
                    </a:lnTo>
                    <a:cubicBezTo>
                      <a:pt x="19195" y="1349"/>
                      <a:pt x="19636" y="1652"/>
                      <a:pt x="19636" y="2024"/>
                    </a:cubicBezTo>
                    <a:cubicBezTo>
                      <a:pt x="19636" y="2024"/>
                      <a:pt x="19636" y="3374"/>
                      <a:pt x="19636" y="3374"/>
                    </a:cubicBezTo>
                    <a:close/>
                    <a:moveTo>
                      <a:pt x="19636" y="17546"/>
                    </a:moveTo>
                    <a:lnTo>
                      <a:pt x="1963" y="17547"/>
                    </a:lnTo>
                    <a:lnTo>
                      <a:pt x="1963" y="4050"/>
                    </a:lnTo>
                    <a:lnTo>
                      <a:pt x="19636" y="4049"/>
                    </a:lnTo>
                    <a:cubicBezTo>
                      <a:pt x="19636" y="4049"/>
                      <a:pt x="19636" y="17546"/>
                      <a:pt x="19636" y="17546"/>
                    </a:cubicBezTo>
                    <a:close/>
                    <a:moveTo>
                      <a:pt x="19636" y="19574"/>
                    </a:moveTo>
                    <a:cubicBezTo>
                      <a:pt x="19636" y="19946"/>
                      <a:pt x="19195" y="20249"/>
                      <a:pt x="18654" y="20249"/>
                    </a:cubicBezTo>
                    <a:lnTo>
                      <a:pt x="2945" y="20250"/>
                    </a:lnTo>
                    <a:cubicBezTo>
                      <a:pt x="2402" y="20250"/>
                      <a:pt x="1963" y="19947"/>
                      <a:pt x="1963" y="19575"/>
                    </a:cubicBezTo>
                    <a:lnTo>
                      <a:pt x="1963" y="18222"/>
                    </a:lnTo>
                    <a:lnTo>
                      <a:pt x="19636" y="18221"/>
                    </a:lnTo>
                    <a:cubicBezTo>
                      <a:pt x="19636" y="18221"/>
                      <a:pt x="19636" y="19574"/>
                      <a:pt x="19636" y="19574"/>
                    </a:cubicBezTo>
                    <a:close/>
                    <a:moveTo>
                      <a:pt x="18654" y="0"/>
                    </a:moveTo>
                    <a:lnTo>
                      <a:pt x="2945" y="0"/>
                    </a:lnTo>
                    <a:cubicBezTo>
                      <a:pt x="1317" y="0"/>
                      <a:pt x="0" y="907"/>
                      <a:pt x="0" y="2025"/>
                    </a:cubicBezTo>
                    <a:lnTo>
                      <a:pt x="0" y="19575"/>
                    </a:lnTo>
                    <a:cubicBezTo>
                      <a:pt x="0" y="20693"/>
                      <a:pt x="1317" y="21600"/>
                      <a:pt x="2945" y="21600"/>
                    </a:cubicBezTo>
                    <a:lnTo>
                      <a:pt x="18654" y="21599"/>
                    </a:lnTo>
                    <a:cubicBezTo>
                      <a:pt x="20280" y="21599"/>
                      <a:pt x="21600" y="20693"/>
                      <a:pt x="21600" y="19574"/>
                    </a:cubicBezTo>
                    <a:lnTo>
                      <a:pt x="21600" y="2024"/>
                    </a:lnTo>
                    <a:cubicBezTo>
                      <a:pt x="21600" y="906"/>
                      <a:pt x="20280" y="0"/>
                      <a:pt x="1865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lc="http://schemas.openxmlformats.org/drawingml/2006/lockedCanvas" xmlns:p14="http://schemas.microsoft.com/office/powerpoint/2010/main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2400"/>
              </a:p>
            </p:txBody>
          </p:sp>
          <p:sp>
            <p:nvSpPr>
              <p:cNvPr id="34" name="Freeform: Shape 17"/>
              <p:cNvSpPr>
                <a:spLocks/>
              </p:cNvSpPr>
              <p:nvPr/>
            </p:nvSpPr>
            <p:spPr bwMode="auto">
              <a:xfrm>
                <a:off x="5559542" y="4951734"/>
                <a:ext cx="58738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58"/>
                      <a:pt x="20387" y="21599"/>
                      <a:pt x="18899" y="21599"/>
                    </a:cubicBezTo>
                    <a:lnTo>
                      <a:pt x="2699" y="21599"/>
                    </a:lnTo>
                    <a:cubicBezTo>
                      <a:pt x="1202" y="21599"/>
                      <a:pt x="0" y="16758"/>
                      <a:pt x="0" y="10800"/>
                    </a:cubicBezTo>
                    <a:cubicBezTo>
                      <a:pt x="0" y="4841"/>
                      <a:pt x="1202" y="0"/>
                      <a:pt x="2699" y="0"/>
                    </a:cubicBezTo>
                    <a:lnTo>
                      <a:pt x="18899" y="0"/>
                    </a:lnTo>
                    <a:cubicBezTo>
                      <a:pt x="20387" y="0"/>
                      <a:pt x="21600" y="4841"/>
                      <a:pt x="2160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lc="http://schemas.openxmlformats.org/drawingml/2006/lockedCanvas" xmlns:p14="http://schemas.microsoft.com/office/powerpoint/2010/main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2400"/>
              </a:p>
            </p:txBody>
          </p:sp>
          <p:sp>
            <p:nvSpPr>
              <p:cNvPr id="35" name="Freeform: Shape 18"/>
              <p:cNvSpPr>
                <a:spLocks/>
              </p:cNvSpPr>
              <p:nvPr/>
            </p:nvSpPr>
            <p:spPr bwMode="auto">
              <a:xfrm>
                <a:off x="5574623" y="5315272"/>
                <a:ext cx="28575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9"/>
                      <a:pt x="19174" y="21599"/>
                      <a:pt x="16199" y="21599"/>
                    </a:cubicBezTo>
                    <a:lnTo>
                      <a:pt x="5399" y="21599"/>
                    </a:lnTo>
                    <a:cubicBezTo>
                      <a:pt x="2404" y="21599"/>
                      <a:pt x="0" y="16769"/>
                      <a:pt x="0" y="10800"/>
                    </a:cubicBezTo>
                    <a:cubicBezTo>
                      <a:pt x="0" y="4830"/>
                      <a:pt x="2404" y="0"/>
                      <a:pt x="5399" y="0"/>
                    </a:cubicBezTo>
                    <a:lnTo>
                      <a:pt x="16199" y="0"/>
                    </a:lnTo>
                    <a:cubicBezTo>
                      <a:pt x="19174" y="0"/>
                      <a:pt x="21600" y="4830"/>
                      <a:pt x="2160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lc="http://schemas.openxmlformats.org/drawingml/2006/lockedCanvas" xmlns:p14="http://schemas.microsoft.com/office/powerpoint/2010/main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2400"/>
              </a:p>
            </p:txBody>
          </p:sp>
        </p:grpSp>
        <p:grpSp>
          <p:nvGrpSpPr>
            <p:cNvPr id="11" name="Group 9"/>
            <p:cNvGrpSpPr/>
            <p:nvPr/>
          </p:nvGrpSpPr>
          <p:grpSpPr>
            <a:xfrm>
              <a:off x="4447588" y="1753611"/>
              <a:ext cx="239316" cy="348853"/>
              <a:chOff x="3582988" y="3510757"/>
              <a:chExt cx="319088" cy="465138"/>
            </a:xfrm>
            <a:solidFill>
              <a:schemeClr val="bg1"/>
            </a:solidFill>
          </p:grpSpPr>
          <p:sp>
            <p:nvSpPr>
              <p:cNvPr id="31" name="Freeform: Shape 14"/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lc="http://schemas.openxmlformats.org/drawingml/2006/lockedCanvas" xmlns:p14="http://schemas.microsoft.com/office/powerpoint/2010/main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2400"/>
              </a:p>
            </p:txBody>
          </p:sp>
          <p:sp>
            <p:nvSpPr>
              <p:cNvPr id="32" name="Freeform: Shape 15"/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lc="http://schemas.openxmlformats.org/drawingml/2006/lockedCanvas" xmlns:p14="http://schemas.microsoft.com/office/powerpoint/2010/main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2400"/>
              </a:p>
            </p:txBody>
          </p:sp>
        </p:grpSp>
        <p:grpSp>
          <p:nvGrpSpPr>
            <p:cNvPr id="12" name="Group 10"/>
            <p:cNvGrpSpPr/>
            <p:nvPr/>
          </p:nvGrpSpPr>
          <p:grpSpPr>
            <a:xfrm rot="7811741">
              <a:off x="5459164" y="3646908"/>
              <a:ext cx="348853" cy="293489"/>
              <a:chOff x="5356342" y="3093565"/>
              <a:chExt cx="465138" cy="391319"/>
            </a:xfrm>
            <a:solidFill>
              <a:schemeClr val="bg1"/>
            </a:solidFill>
          </p:grpSpPr>
          <p:sp>
            <p:nvSpPr>
              <p:cNvPr id="28" name="Freeform: Shape 11"/>
              <p:cNvSpPr>
                <a:spLocks/>
              </p:cNvSpPr>
              <p:nvPr/>
            </p:nvSpPr>
            <p:spPr bwMode="auto">
              <a:xfrm>
                <a:off x="5473023" y="319516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lc="http://schemas.openxmlformats.org/drawingml/2006/lockedCanvas" xmlns:p14="http://schemas.microsoft.com/office/powerpoint/2010/main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2400"/>
              </a:p>
            </p:txBody>
          </p:sp>
          <p:sp>
            <p:nvSpPr>
              <p:cNvPr id="29" name="Freeform: Shape 12"/>
              <p:cNvSpPr>
                <a:spLocks/>
              </p:cNvSpPr>
              <p:nvPr/>
            </p:nvSpPr>
            <p:spPr bwMode="auto">
              <a:xfrm>
                <a:off x="5530967" y="325310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lc="http://schemas.openxmlformats.org/drawingml/2006/lockedCanvas" xmlns:p14="http://schemas.microsoft.com/office/powerpoint/2010/main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2400"/>
              </a:p>
            </p:txBody>
          </p:sp>
          <p:sp>
            <p:nvSpPr>
              <p:cNvPr id="30" name="Freeform: Shape 13"/>
              <p:cNvSpPr>
                <a:spLocks/>
              </p:cNvSpPr>
              <p:nvPr/>
            </p:nvSpPr>
            <p:spPr bwMode="auto">
              <a:xfrm>
                <a:off x="5356342" y="309356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lc="http://schemas.openxmlformats.org/drawingml/2006/lockedCanvas" xmlns:p14="http://schemas.microsoft.com/office/powerpoint/2010/main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2400"/>
              </a:p>
            </p:txBody>
          </p:sp>
        </p:grpSp>
      </p:grpSp>
      <p:grpSp>
        <p:nvGrpSpPr>
          <p:cNvPr id="13" name="Group 25"/>
          <p:cNvGrpSpPr/>
          <p:nvPr/>
        </p:nvGrpSpPr>
        <p:grpSpPr>
          <a:xfrm flipH="1">
            <a:off x="6871326" y="2649606"/>
            <a:ext cx="1480652" cy="769805"/>
            <a:chOff x="1392530" y="2481978"/>
            <a:chExt cx="3124464" cy="313657"/>
          </a:xfrm>
          <a:effectLst/>
        </p:grpSpPr>
        <p:cxnSp>
          <p:nvCxnSpPr>
            <p:cNvPr id="26" name="Straight Connector 26"/>
            <p:cNvCxnSpPr/>
            <p:nvPr/>
          </p:nvCxnSpPr>
          <p:spPr>
            <a:xfrm flipH="1" flipV="1">
              <a:off x="3555062" y="2481981"/>
              <a:ext cx="961932" cy="313654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7"/>
            <p:cNvCxnSpPr/>
            <p:nvPr/>
          </p:nvCxnSpPr>
          <p:spPr>
            <a:xfrm flipH="1">
              <a:off x="1392530" y="2481978"/>
              <a:ext cx="2162533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4"/>
          <p:cNvGrpSpPr/>
          <p:nvPr/>
        </p:nvGrpSpPr>
        <p:grpSpPr>
          <a:xfrm>
            <a:off x="8479611" y="2464941"/>
            <a:ext cx="2993251" cy="900247"/>
            <a:chOff x="8479612" y="2464939"/>
            <a:chExt cx="2806700" cy="900247"/>
          </a:xfrm>
        </p:grpSpPr>
        <p:sp>
          <p:nvSpPr>
            <p:cNvPr id="24" name="TextBox 28"/>
            <p:cNvSpPr txBox="1"/>
            <p:nvPr/>
          </p:nvSpPr>
          <p:spPr>
            <a:xfrm>
              <a:off x="8479612" y="2464939"/>
              <a:ext cx="2806700" cy="276999"/>
            </a:xfrm>
            <a:prstGeom prst="rect">
              <a:avLst/>
            </a:prstGeom>
            <a:noFill/>
            <a:effectLst/>
          </p:spPr>
          <p:txBody>
            <a:bodyPr wrap="none" lIns="0" tIns="0" rIns="0" bIns="0" anchor="ctr" anchorCtr="0">
              <a:normAutofit lnSpcReduction="10000"/>
            </a:bodyPr>
            <a:lstStyle/>
            <a:p>
              <a:r>
                <a:rPr lang="zh-CN" altLang="en-US" sz="1867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标题文本预设</a:t>
              </a:r>
            </a:p>
          </p:txBody>
        </p:sp>
        <p:sp>
          <p:nvSpPr>
            <p:cNvPr id="25" name="Rectangle 29"/>
            <p:cNvSpPr/>
            <p:nvPr/>
          </p:nvSpPr>
          <p:spPr>
            <a:xfrm>
              <a:off x="8479612" y="2741938"/>
              <a:ext cx="2806700" cy="623248"/>
            </a:xfrm>
            <a:prstGeom prst="rect">
              <a:avLst/>
            </a:prstGeom>
            <a:effectLst/>
          </p:spPr>
          <p:txBody>
            <a:bodyPr wrap="square" lIns="0" tIns="0" rIns="0" bIns="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33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此部分内容作为文字排版占位显示 （建议使用主题字体）如需更改请在（设置形状格式）菜单下（文本选项）中调整</a:t>
              </a:r>
            </a:p>
          </p:txBody>
        </p:sp>
      </p:grpSp>
      <p:cxnSp>
        <p:nvCxnSpPr>
          <p:cNvPr id="15" name="Straight Connector 30"/>
          <p:cNvCxnSpPr/>
          <p:nvPr/>
        </p:nvCxnSpPr>
        <p:spPr>
          <a:xfrm>
            <a:off x="3872754" y="2338148"/>
            <a:ext cx="197346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"/>
          <p:cNvGrpSpPr/>
          <p:nvPr/>
        </p:nvGrpSpPr>
        <p:grpSpPr>
          <a:xfrm>
            <a:off x="719669" y="2141186"/>
            <a:ext cx="3024548" cy="900247"/>
            <a:chOff x="940690" y="2141185"/>
            <a:chExt cx="2803525" cy="900247"/>
          </a:xfrm>
        </p:grpSpPr>
        <p:sp>
          <p:nvSpPr>
            <p:cNvPr id="22" name="TextBox 31"/>
            <p:cNvSpPr txBox="1"/>
            <p:nvPr/>
          </p:nvSpPr>
          <p:spPr>
            <a:xfrm>
              <a:off x="940690" y="2141185"/>
              <a:ext cx="2803525" cy="276999"/>
            </a:xfrm>
            <a:prstGeom prst="rect">
              <a:avLst/>
            </a:prstGeom>
            <a:noFill/>
            <a:effectLst/>
          </p:spPr>
          <p:txBody>
            <a:bodyPr wrap="none" lIns="0" tIns="0" rIns="0" bIns="0" anchor="ctr" anchorCtr="0">
              <a:normAutofit lnSpcReduction="10000"/>
            </a:bodyPr>
            <a:lstStyle/>
            <a:p>
              <a:pPr algn="r"/>
              <a:r>
                <a:rPr lang="zh-CN" altLang="en-US" sz="1867" b="1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标题文本预设</a:t>
              </a:r>
            </a:p>
          </p:txBody>
        </p:sp>
        <p:sp>
          <p:nvSpPr>
            <p:cNvPr id="23" name="Rectangle 32"/>
            <p:cNvSpPr/>
            <p:nvPr/>
          </p:nvSpPr>
          <p:spPr>
            <a:xfrm>
              <a:off x="940690" y="2418184"/>
              <a:ext cx="2803525" cy="623248"/>
            </a:xfrm>
            <a:prstGeom prst="rect">
              <a:avLst/>
            </a:prstGeom>
            <a:effectLst/>
          </p:spPr>
          <p:txBody>
            <a:bodyPr wrap="square" lIns="0" tIns="0" rIns="0" bIns="0" anchor="ctr" anchorCtr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933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此部分内容作为文字排版占位显示 （建议使用主题字体）如需更改请在（设置形状格式）菜单下（文本选项）中调整</a:t>
              </a:r>
            </a:p>
          </p:txBody>
        </p:sp>
      </p:grpSp>
      <p:grpSp>
        <p:nvGrpSpPr>
          <p:cNvPr id="17" name="Group 33"/>
          <p:cNvGrpSpPr/>
          <p:nvPr/>
        </p:nvGrpSpPr>
        <p:grpSpPr>
          <a:xfrm>
            <a:off x="3877265" y="4246470"/>
            <a:ext cx="1174768" cy="598311"/>
            <a:chOff x="1392536" y="2481978"/>
            <a:chExt cx="3229538" cy="393200"/>
          </a:xfrm>
          <a:effectLst/>
        </p:grpSpPr>
        <p:cxnSp>
          <p:nvCxnSpPr>
            <p:cNvPr id="20" name="Straight Connector 34"/>
            <p:cNvCxnSpPr/>
            <p:nvPr/>
          </p:nvCxnSpPr>
          <p:spPr>
            <a:xfrm flipH="1" flipV="1">
              <a:off x="2654765" y="2481978"/>
              <a:ext cx="1967309" cy="39320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35"/>
            <p:cNvCxnSpPr/>
            <p:nvPr/>
          </p:nvCxnSpPr>
          <p:spPr>
            <a:xfrm flipH="1">
              <a:off x="1392536" y="2481978"/>
              <a:ext cx="1298690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36"/>
          <p:cNvSpPr txBox="1"/>
          <p:nvPr/>
        </p:nvSpPr>
        <p:spPr>
          <a:xfrm>
            <a:off x="940690" y="4061795"/>
            <a:ext cx="2803525" cy="276999"/>
          </a:xfrm>
          <a:prstGeom prst="rect">
            <a:avLst/>
          </a:prstGeom>
          <a:noFill/>
          <a:effectLst/>
        </p:spPr>
        <p:txBody>
          <a:bodyPr wrap="none" lIns="0" tIns="0" rIns="0" bIns="0" anchor="ctr" anchorCtr="0">
            <a:normAutofit lnSpcReduction="10000"/>
          </a:bodyPr>
          <a:lstStyle/>
          <a:p>
            <a:pPr algn="r"/>
            <a:r>
              <a:rPr lang="zh-CN" altLang="en-US" sz="1867" b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标题文本预设</a:t>
            </a:r>
          </a:p>
        </p:txBody>
      </p:sp>
      <p:sp>
        <p:nvSpPr>
          <p:cNvPr id="19" name="Rectangle 37"/>
          <p:cNvSpPr/>
          <p:nvPr/>
        </p:nvSpPr>
        <p:spPr>
          <a:xfrm>
            <a:off x="940690" y="4544119"/>
            <a:ext cx="2803525" cy="623248"/>
          </a:xfrm>
          <a:prstGeom prst="rect">
            <a:avLst/>
          </a:prstGeom>
          <a:effectLst/>
        </p:spPr>
        <p:txBody>
          <a:bodyPr wrap="square" lIns="0" tIns="0" rIns="0" bIns="0" anchor="ctr" anchorCtr="0">
            <a:norm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933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此部分内容作为文字排版占位显示 （建议使用主题字体）如需更改请在（设置形状格式）菜单下（文本选项）中调整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DAA9CBC7-FBAC-4AFA-BB85-8312FE234FA9}"/>
              </a:ext>
            </a:extLst>
          </p:cNvPr>
          <p:cNvGrpSpPr/>
          <p:nvPr/>
        </p:nvGrpSpPr>
        <p:grpSpPr>
          <a:xfrm>
            <a:off x="526331" y="497900"/>
            <a:ext cx="828718" cy="547823"/>
            <a:chOff x="225382" y="351136"/>
            <a:chExt cx="1428847" cy="944537"/>
          </a:xfrm>
        </p:grpSpPr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9C19810B-A6D1-4C15-9970-9F8726F2226E}"/>
                </a:ext>
              </a:extLst>
            </p:cNvPr>
            <p:cNvSpPr/>
            <p:nvPr/>
          </p:nvSpPr>
          <p:spPr>
            <a:xfrm rot="15067744" flipH="1">
              <a:off x="445817" y="351136"/>
              <a:ext cx="931725" cy="93172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48AA613A-A9BD-481E-8932-C138FF6D54AD}"/>
                </a:ext>
              </a:extLst>
            </p:cNvPr>
            <p:cNvCxnSpPr>
              <a:cxnSpLocks/>
              <a:stCxn id="40" idx="1"/>
            </p:cNvCxnSpPr>
            <p:nvPr/>
          </p:nvCxnSpPr>
          <p:spPr>
            <a:xfrm flipH="1">
              <a:off x="225382" y="611835"/>
              <a:ext cx="268044" cy="683838"/>
            </a:xfrm>
            <a:prstGeom prst="line">
              <a:avLst/>
            </a:prstGeom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63B6F61B-3B4D-4817-B599-BE4A68F0BE93}"/>
                </a:ext>
              </a:extLst>
            </p:cNvPr>
            <p:cNvCxnSpPr>
              <a:cxnSpLocks/>
              <a:endCxn id="40" idx="5"/>
            </p:cNvCxnSpPr>
            <p:nvPr/>
          </p:nvCxnSpPr>
          <p:spPr>
            <a:xfrm flipH="1">
              <a:off x="1329933" y="359499"/>
              <a:ext cx="324296" cy="662663"/>
            </a:xfrm>
            <a:prstGeom prst="line">
              <a:avLst/>
            </a:prstGeom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EBEAFE37-F000-48D0-A92C-01CC2C7169C8}"/>
              </a:ext>
            </a:extLst>
          </p:cNvPr>
          <p:cNvSpPr txBox="1"/>
          <p:nvPr/>
        </p:nvSpPr>
        <p:spPr>
          <a:xfrm>
            <a:off x="604062" y="502750"/>
            <a:ext cx="943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01</a:t>
            </a:r>
            <a:endParaRPr lang="zh-CN" altLang="en-US" sz="2800" dirty="0"/>
          </a:p>
        </p:txBody>
      </p:sp>
      <p:sp>
        <p:nvSpPr>
          <p:cNvPr id="48" name="文本框 6">
            <a:extLst>
              <a:ext uri="{FF2B5EF4-FFF2-40B4-BE49-F238E27FC236}">
                <a16:creationId xmlns:a16="http://schemas.microsoft.com/office/drawing/2014/main" id="{0A642523-3850-4FEE-A6FE-A256959A63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9381" y="537263"/>
            <a:ext cx="303359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选题的背景与意义</a:t>
            </a:r>
          </a:p>
        </p:txBody>
      </p:sp>
    </p:spTree>
    <p:extLst>
      <p:ext uri="{BB962C8B-B14F-4D97-AF65-F5344CB8AC3E}">
        <p14:creationId xmlns:p14="http://schemas.microsoft.com/office/powerpoint/2010/main" val="38969452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:randomBar dir="vert"/>
      </p:transition>
    </mc:Choice>
    <mc:Fallback xmlns=""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47" grpId="0"/>
      <p:bldP spid="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kDn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6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P1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占位符 3"/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r>
                  <a:rPr lang="zh-CN" altLang="en-US" dirty="0">
                    <a:latin typeface="微软雅黑" panose="020B0503020204020204" charset="-122"/>
                    <a:ea typeface="微软雅黑" panose="020B0503020204020204" charset="-122"/>
                  </a:rPr>
                  <a:t>研究背景</a:t>
                </a:r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zh-CN" altLang="en-US" dirty="0">
                    <a:latin typeface="微软雅黑" panose="020B0503020204020204" charset="-122"/>
                    <a:ea typeface="微软雅黑" panose="020B0503020204020204" charset="-122"/>
                  </a:rPr>
                  <a:t>国内外研究现状 图数据库</a:t>
                </a:r>
              </a:p>
            </p:txBody>
          </p:sp>
        </mc:Choice>
        <mc:Fallback xmlns="">
          <p:sp>
            <p:nvSpPr>
              <p:cNvPr id="4" name="文本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4"/>
                <a:stretch>
                  <a:fillRect l="-7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表格 7">
            <a:extLst>
              <a:ext uri="{FF2B5EF4-FFF2-40B4-BE49-F238E27FC236}">
                <a16:creationId xmlns:a16="http://schemas.microsoft.com/office/drawing/2014/main" id="{612D6BBC-CC73-0F42-8BFA-5B67112AE4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592244"/>
              </p:ext>
            </p:extLst>
          </p:nvPr>
        </p:nvGraphicFramePr>
        <p:xfrm>
          <a:off x="1620370" y="1306190"/>
          <a:ext cx="5233557" cy="524537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258522">
                  <a:extLst>
                    <a:ext uri="{9D8B030D-6E8A-4147-A177-3AD203B41FA5}">
                      <a16:colId xmlns:a16="http://schemas.microsoft.com/office/drawing/2014/main" val="3950323941"/>
                    </a:ext>
                  </a:extLst>
                </a:gridCol>
                <a:gridCol w="3975035">
                  <a:extLst>
                    <a:ext uri="{9D8B030D-6E8A-4147-A177-3AD203B41FA5}">
                      <a16:colId xmlns:a16="http://schemas.microsoft.com/office/drawing/2014/main" val="1601355409"/>
                    </a:ext>
                  </a:extLst>
                </a:gridCol>
              </a:tblGrid>
              <a:tr h="389626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图数据库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主要特点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855659"/>
                  </a:ext>
                </a:extLst>
              </a:tr>
              <a:tr h="1295740">
                <a:tc>
                  <a:txBody>
                    <a:bodyPr/>
                    <a:lstStyle/>
                    <a:p>
                      <a:r>
                        <a:rPr kumimoji="1" lang="en-US" altLang="zh-CN" sz="1600" dirty="0"/>
                        <a:t>Neo4j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社群活跃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服务稳定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功能强大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使用原生图（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Native Graph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）存储和处理数据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完全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ACID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兼容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、支持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分布式数据库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、拥有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丰富的语言驱动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内置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部分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图数据算法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4943961"/>
                  </a:ext>
                </a:extLst>
              </a:tr>
              <a:tr h="1248937">
                <a:tc>
                  <a:txBody>
                    <a:bodyPr/>
                    <a:lstStyle/>
                    <a:p>
                      <a:r>
                        <a:rPr lang="en-US" altLang="zh-CN" sz="1600" dirty="0" err="1"/>
                        <a:t>JanusGraph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优点：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扩展性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高，功能强大</a:t>
                      </a:r>
                      <a:endParaRPr lang="en-US" altLang="zh-CN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缺点：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需要开发者自行组合，使用时的技术门槛较高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；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图数据可视化需要借助外部系统才能实现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885066"/>
                  </a:ext>
                </a:extLst>
              </a:tr>
              <a:tr h="960722">
                <a:tc>
                  <a:txBody>
                    <a:bodyPr/>
                    <a:lstStyle/>
                    <a:p>
                      <a:r>
                        <a:rPr lang="en-US" altLang="zh-CN" sz="1600" dirty="0" err="1"/>
                        <a:t>Dgraph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优点：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性能优异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运维部署简单</a:t>
                      </a:r>
                      <a:endParaRPr lang="en-US" altLang="zh-CN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缺点：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不支持多重边、与大数据生态兼容不足、一个集群只支持一个图</a:t>
                      </a:r>
                      <a:r>
                        <a:rPr lang="zh-CN" altLang="zh-CN" sz="1600" dirty="0">
                          <a:effectLst/>
                        </a:rPr>
                        <a:t> 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818243"/>
                  </a:ext>
                </a:extLst>
              </a:tr>
              <a:tr h="389626">
                <a:tc>
                  <a:txBody>
                    <a:bodyPr/>
                    <a:lstStyle/>
                    <a:p>
                      <a:r>
                        <a:rPr kumimoji="1" lang="en-US" altLang="zh-CN" sz="1600" dirty="0" err="1"/>
                        <a:t>Giraph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主要用于大型图的分布式计算问题</a:t>
                      </a:r>
                      <a:r>
                        <a:rPr lang="zh-CN" altLang="zh-CN" sz="1600" dirty="0">
                          <a:effectLst/>
                        </a:rPr>
                        <a:t> 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431293"/>
                  </a:ext>
                </a:extLst>
              </a:tr>
              <a:tr h="960722">
                <a:tc>
                  <a:txBody>
                    <a:bodyPr/>
                    <a:lstStyle/>
                    <a:p>
                      <a:r>
                        <a:rPr kumimoji="1" lang="en-US" altLang="zh-CN" sz="1600" dirty="0" err="1"/>
                        <a:t>TigerGraph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使用原生并行图系统，将图表示为一个计算模型，实现了大规模并行和快速计算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341402"/>
                  </a:ext>
                </a:extLst>
              </a:tr>
            </a:tbl>
          </a:graphicData>
        </a:graphic>
      </p:graphicFrame>
      <p:pic>
        <p:nvPicPr>
          <p:cNvPr id="16" name="图片 15" descr="1">
            <a:extLst>
              <a:ext uri="{FF2B5EF4-FFF2-40B4-BE49-F238E27FC236}">
                <a16:creationId xmlns:a16="http://schemas.microsoft.com/office/drawing/2014/main" id="{E925F2F3-478B-824E-B4BE-EEC0749334D3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925643" y="1705168"/>
            <a:ext cx="3681847" cy="4335414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8138345" y="6155697"/>
            <a:ext cx="2057400" cy="365125"/>
          </a:xfrm>
        </p:spPr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P1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占位符 3"/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r>
                  <a:rPr kumimoji="1" lang="zh-CN" altLang="en-US" dirty="0"/>
                  <a:t>研究背景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zh-CN" altLang="en-US" dirty="0"/>
                  <a:t>国内外研究现状 图数据可视化应用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4" name="文本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4"/>
                <a:stretch>
                  <a:fillRect l="-7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直接连接符 24"/>
          <p:cNvCxnSpPr/>
          <p:nvPr/>
        </p:nvCxnSpPr>
        <p:spPr>
          <a:xfrm>
            <a:off x="1540814" y="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B9A78E36-87AE-D541-8AD5-F91C57F8B014}"/>
              </a:ext>
            </a:extLst>
          </p:cNvPr>
          <p:cNvSpPr txBox="1"/>
          <p:nvPr/>
        </p:nvSpPr>
        <p:spPr>
          <a:xfrm>
            <a:off x="2122715" y="1166970"/>
            <a:ext cx="73360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 err="1"/>
              <a:t>VizCS</a:t>
            </a:r>
            <a:r>
              <a:rPr kumimoji="1" lang="zh-CN" altLang="zh-CN" sz="2400" dirty="0"/>
              <a:t>社区搜索可视化系统 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 err="1"/>
              <a:t>AMiner</a:t>
            </a:r>
            <a:r>
              <a:rPr kumimoji="1" lang="zh-CN" altLang="zh-CN" sz="2400" dirty="0"/>
              <a:t>科技情报大数据挖掘与服务系统平台 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zh-CN" sz="2400" dirty="0"/>
              <a:t>瑞士联合银行集团数据沿袭和管理平台 </a:t>
            </a:r>
            <a:endParaRPr kumimoji="1" lang="en-US" altLang="zh-CN" sz="24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7943841-3482-9D4C-B76F-E4466E4C0B1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975" y="2447155"/>
            <a:ext cx="4839238" cy="277379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BB5D167-3DDF-844C-9D64-3DDCF8417816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788" y="3794125"/>
            <a:ext cx="4933309" cy="29092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研究内容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2.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P2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占位符 3"/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r>
                  <a:rPr kumimoji="1" lang="zh-CN" altLang="en-US" dirty="0"/>
                  <a:t>研究内容</a:t>
                </a:r>
                <a14:m>
                  <m:oMath xmlns:m="http://schemas.openxmlformats.org/officeDocument/2006/math"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kumimoji="1" lang="zh-CN" altLang="en-US" dirty="0"/>
                  <a:t>研究目标</a:t>
                </a:r>
              </a:p>
            </p:txBody>
          </p:sp>
        </mc:Choice>
        <mc:Fallback xmlns="">
          <p:sp>
            <p:nvSpPr>
              <p:cNvPr id="4" name="文本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3"/>
                <a:stretch>
                  <a:fillRect l="-7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图片 7">
            <a:extLst>
              <a:ext uri="{FF2B5EF4-FFF2-40B4-BE49-F238E27FC236}">
                <a16:creationId xmlns:a16="http://schemas.microsoft.com/office/drawing/2014/main" id="{8ACB2F0E-BD02-434C-87C4-A995804CAD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887" y="973715"/>
            <a:ext cx="6388347" cy="55651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主题​​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 主题​​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 主题​​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</TotalTime>
  <Words>579</Words>
  <Application>Microsoft Office PowerPoint</Application>
  <PresentationFormat>宽屏</PresentationFormat>
  <Paragraphs>131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9" baseType="lpstr">
      <vt:lpstr>STHeiti Light</vt:lpstr>
      <vt:lpstr>DengXian</vt:lpstr>
      <vt:lpstr>等线 Light</vt:lpstr>
      <vt:lpstr>宋体</vt:lpstr>
      <vt:lpstr>微软雅黑</vt:lpstr>
      <vt:lpstr>微软雅黑 Light</vt:lpstr>
      <vt:lpstr>Agency FB</vt:lpstr>
      <vt:lpstr>Arial</vt:lpstr>
      <vt:lpstr>Calibri</vt:lpstr>
      <vt:lpstr>Calibri Light</vt:lpstr>
      <vt:lpstr>Cambria Math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lengo</cp:lastModifiedBy>
  <cp:revision>768</cp:revision>
  <dcterms:created xsi:type="dcterms:W3CDTF">2015-07-31T01:43:00Z</dcterms:created>
  <dcterms:modified xsi:type="dcterms:W3CDTF">2021-04-28T05:59:48Z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</Properties>
</file>